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67"/>
  </p:notesMasterIdLst>
  <p:handoutMasterIdLst>
    <p:handoutMasterId r:id="rId68"/>
  </p:handoutMasterIdLst>
  <p:sldIdLst>
    <p:sldId id="428" r:id="rId2"/>
    <p:sldId id="364" r:id="rId3"/>
    <p:sldId id="491" r:id="rId4"/>
    <p:sldId id="365" r:id="rId5"/>
    <p:sldId id="429" r:id="rId6"/>
    <p:sldId id="430" r:id="rId7"/>
    <p:sldId id="431" r:id="rId8"/>
    <p:sldId id="432" r:id="rId9"/>
    <p:sldId id="433" r:id="rId10"/>
    <p:sldId id="434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43" r:id="rId20"/>
    <p:sldId id="444" r:id="rId21"/>
    <p:sldId id="445" r:id="rId22"/>
    <p:sldId id="446" r:id="rId23"/>
    <p:sldId id="447" r:id="rId24"/>
    <p:sldId id="448" r:id="rId25"/>
    <p:sldId id="449" r:id="rId26"/>
    <p:sldId id="450" r:id="rId27"/>
    <p:sldId id="451" r:id="rId28"/>
    <p:sldId id="452" r:id="rId29"/>
    <p:sldId id="453" r:id="rId30"/>
    <p:sldId id="454" r:id="rId31"/>
    <p:sldId id="455" r:id="rId32"/>
    <p:sldId id="456" r:id="rId33"/>
    <p:sldId id="457" r:id="rId34"/>
    <p:sldId id="458" r:id="rId35"/>
    <p:sldId id="490" r:id="rId36"/>
    <p:sldId id="459" r:id="rId37"/>
    <p:sldId id="460" r:id="rId38"/>
    <p:sldId id="461" r:id="rId39"/>
    <p:sldId id="462" r:id="rId40"/>
    <p:sldId id="463" r:id="rId41"/>
    <p:sldId id="464" r:id="rId42"/>
    <p:sldId id="465" r:id="rId43"/>
    <p:sldId id="466" r:id="rId44"/>
    <p:sldId id="467" r:id="rId45"/>
    <p:sldId id="468" r:id="rId46"/>
    <p:sldId id="469" r:id="rId47"/>
    <p:sldId id="470" r:id="rId48"/>
    <p:sldId id="471" r:id="rId49"/>
    <p:sldId id="472" r:id="rId50"/>
    <p:sldId id="473" r:id="rId51"/>
    <p:sldId id="474" r:id="rId52"/>
    <p:sldId id="475" r:id="rId53"/>
    <p:sldId id="476" r:id="rId54"/>
    <p:sldId id="477" r:id="rId55"/>
    <p:sldId id="478" r:id="rId56"/>
    <p:sldId id="479" r:id="rId57"/>
    <p:sldId id="480" r:id="rId58"/>
    <p:sldId id="481" r:id="rId59"/>
    <p:sldId id="482" r:id="rId60"/>
    <p:sldId id="483" r:id="rId61"/>
    <p:sldId id="484" r:id="rId62"/>
    <p:sldId id="485" r:id="rId63"/>
    <p:sldId id="486" r:id="rId64"/>
    <p:sldId id="488" r:id="rId65"/>
    <p:sldId id="362" r:id="rId6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DF5F5"/>
    <a:srgbClr val="FEF9E2"/>
    <a:srgbClr val="FDF0AE"/>
    <a:srgbClr val="344F8C"/>
    <a:srgbClr val="105D91"/>
    <a:srgbClr val="192B53"/>
    <a:srgbClr val="99ADD9"/>
    <a:srgbClr val="993366"/>
    <a:srgbClr val="4157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35" autoAdjust="0"/>
    <p:restoredTop sz="96429" autoAdjust="0"/>
  </p:normalViewPr>
  <p:slideViewPr>
    <p:cSldViewPr>
      <p:cViewPr varScale="1">
        <p:scale>
          <a:sx n="100" d="100"/>
          <a:sy n="100" d="100"/>
        </p:scale>
        <p:origin x="960" y="7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0" d="100"/>
          <a:sy n="90" d="100"/>
        </p:scale>
        <p:origin x="3696" y="72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7C3E9-2372-4D2D-A8FE-578D26F0CAB8}" type="datetimeFigureOut">
              <a:rPr lang="ko-KR" altLang="en-US" smtClean="0"/>
              <a:t>2022-01-28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126D6-8CEA-47E8-B467-8C3047BBCA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4075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C3899-2E4F-4D3A-8D29-BF4BDDE21DE2}" type="datetimeFigureOut">
              <a:rPr lang="ko-KR" altLang="en-US" smtClean="0"/>
              <a:pPr/>
              <a:t>2022-01-28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363BF-43B7-4F43-ABD0-D052F59FCD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48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431371" y="404816"/>
            <a:ext cx="11330516" cy="6048375"/>
          </a:xfrm>
          <a:prstGeom prst="roundRect">
            <a:avLst>
              <a:gd name="adj" fmla="val 2066"/>
            </a:avLst>
          </a:prstGeom>
          <a:noFill/>
          <a:ln w="53975">
            <a:solidFill>
              <a:srgbClr val="99AD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solidFill>
                <a:srgbClr val="9A5F3A"/>
              </a:solidFill>
            </a:endParaRPr>
          </a:p>
        </p:txBody>
      </p:sp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303439" y="595313"/>
            <a:ext cx="1621367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1175455" y="998730"/>
            <a:ext cx="9582149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 err="1">
                <a:latin typeface="HY견고딕" pitchFamily="18" charset="-127"/>
                <a:ea typeface="HY견고딕" pitchFamily="18" charset="-127"/>
              </a:rPr>
              <a:t>파이썬</a:t>
            </a:r>
            <a:r>
              <a:rPr kumimoji="0" lang="ko-KR" altLang="en-US" sz="18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1800" dirty="0">
                <a:latin typeface="HY견고딕" pitchFamily="18" charset="-127"/>
                <a:ea typeface="HY견고딕" pitchFamily="18" charset="-127"/>
              </a:rPr>
              <a:t>for</a:t>
            </a:r>
            <a:r>
              <a:rPr kumimoji="0" lang="en-US" altLang="ko-KR" sz="1800" baseline="0" dirty="0">
                <a:latin typeface="HY견고딕" pitchFamily="18" charset="-127"/>
                <a:ea typeface="HY견고딕" pitchFamily="18" charset="-127"/>
              </a:rPr>
              <a:t> Beginner</a:t>
            </a:r>
            <a:endParaRPr kumimoji="0" lang="de-DE" altLang="ko-KR" sz="1200" b="0" dirty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816606" y="1700216"/>
            <a:ext cx="10655300" cy="116955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FF0000"/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u="none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none">
                <a:ea typeface="맑은 고딕" pitchFamily="50" charset="-127"/>
              </a:rPr>
              <a:t>본 강의교안의 저작권은 한빛아카데미㈜에 있습니다</a:t>
            </a:r>
            <a:r>
              <a:rPr kumimoji="0" lang="en-US" altLang="ko-KR" sz="1000" u="none">
                <a:ea typeface="맑은 고딕" pitchFamily="50" charset="-127"/>
              </a:rPr>
              <a:t>.</a:t>
            </a:r>
            <a:r>
              <a:rPr kumimoji="0" lang="ko-KR" altLang="en-US" sz="1000" u="none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u="none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none">
                <a:solidFill>
                  <a:srgbClr val="222222"/>
                </a:solidFill>
                <a:ea typeface="맑은 고딕" pitchFamily="50" charset="-127"/>
              </a:rPr>
              <a:t>이 자료는 강의 보조자료로 제공되는 것으로 무단으로 전제하거나 배포하는 것을 금합니다</a:t>
            </a:r>
            <a:r>
              <a:rPr kumimoji="0" lang="en-US" altLang="ko-KR" sz="1000" u="sng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4316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장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2" descr="C:\Users\KDY\Desktop\파이썬 3판\강의교안\줄배경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4" t="46405" r="45535" b="4804"/>
          <a:stretch/>
        </p:blipFill>
        <p:spPr bwMode="auto">
          <a:xfrm>
            <a:off x="0" y="0"/>
            <a:ext cx="5537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9" descr="C:\Users\KDY\Desktop\파이썬 3판\강의교안\파이썬 for Beginner 3판 로고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2" t="43096" r="30281" b="45077"/>
          <a:stretch/>
        </p:blipFill>
        <p:spPr bwMode="auto">
          <a:xfrm>
            <a:off x="5886679" y="5205693"/>
            <a:ext cx="5943744" cy="126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C:\Users\KDY\Desktop\파이썬 3판\강의교안\파이썬 for Beginner 3판 강의교안 템플릿.pn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4920" r="15376" b="29529"/>
          <a:stretch/>
        </p:blipFill>
        <p:spPr bwMode="auto">
          <a:xfrm>
            <a:off x="6711421" y="572447"/>
            <a:ext cx="4294263" cy="463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796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이 장에서 만들 프로그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12192000" cy="555848"/>
          </a:xfrm>
          <a:prstGeom prst="rect">
            <a:avLst/>
          </a:prstGeom>
          <a:solidFill>
            <a:srgbClr val="FDED9C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8B333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11214099" y="6643688"/>
            <a:ext cx="977900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/65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84668" y="51786"/>
            <a:ext cx="10380133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rgbClr val="8B333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84668" y="773705"/>
            <a:ext cx="11951992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8B3331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91124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기본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12192000" cy="555848"/>
          </a:xfrm>
          <a:prstGeom prst="rect">
            <a:avLst/>
          </a:prstGeom>
          <a:solidFill>
            <a:srgbClr val="105D91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11214099" y="6643688"/>
            <a:ext cx="977900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/65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84668" y="51786"/>
            <a:ext cx="10380133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84668" y="773705"/>
            <a:ext cx="11951992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7524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86268" y="6525345"/>
            <a:ext cx="11675533" cy="280046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687233" y="1447800"/>
            <a:ext cx="4783667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sz="1800"/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3342217" y="3706813"/>
            <a:ext cx="5535083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 sz="1800"/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3687233" y="1447800"/>
            <a:ext cx="4783667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sz="1800"/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3342217" y="3706813"/>
            <a:ext cx="5535083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 sz="1800"/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647017" y="3048002"/>
            <a:ext cx="48768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tx2">
                  <a:lumMod val="40000"/>
                  <a:lumOff val="6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13" name="Line 5"/>
          <p:cNvSpPr>
            <a:spLocks noChangeShapeType="1"/>
          </p:cNvSpPr>
          <p:nvPr userDrawn="1">
            <p:custDataLst>
              <p:tags r:id="rId7"/>
            </p:custDataLst>
          </p:nvPr>
        </p:nvSpPr>
        <p:spPr bwMode="auto">
          <a:xfrm>
            <a:off x="3342217" y="3706813"/>
            <a:ext cx="5535083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lIns="121917" tIns="60959" rIns="121917" bIns="60959"/>
          <a:lstStyle/>
          <a:p>
            <a:endParaRPr lang="ko-KR" altLang="en-US" sz="2400"/>
          </a:p>
        </p:txBody>
      </p:sp>
      <p:pic>
        <p:nvPicPr>
          <p:cNvPr id="14" name="Picture 5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128" y="509895"/>
            <a:ext cx="5707261" cy="5715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 userDrawn="1"/>
        </p:nvSpPr>
        <p:spPr>
          <a:xfrm>
            <a:off x="4226424" y="2895789"/>
            <a:ext cx="3766664" cy="943782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algn="ctr"/>
            <a:r>
              <a:rPr lang="en-US" altLang="ko-KR" sz="5333" b="1" i="1" dirty="0">
                <a:solidFill>
                  <a:srgbClr val="FFE45B"/>
                </a:solidFill>
                <a:latin typeface="+mn-lt"/>
              </a:rPr>
              <a:t>Thank You</a:t>
            </a:r>
            <a:endParaRPr lang="ko-KR" altLang="en-US" sz="5333" b="1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8633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백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11214099" y="6643688"/>
            <a:ext cx="977900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/64</a:t>
            </a:r>
          </a:p>
        </p:txBody>
      </p:sp>
    </p:spTree>
    <p:extLst>
      <p:ext uri="{BB962C8B-B14F-4D97-AF65-F5344CB8AC3E}">
        <p14:creationId xmlns:p14="http://schemas.microsoft.com/office/powerpoint/2010/main" val="2823537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2FD9B6-DC5A-4644-B01F-335E6DD2CDD1}" type="datetimeFigureOut">
              <a:rPr lang="ko-KR" altLang="en-US" smtClean="0"/>
              <a:pPr/>
              <a:t>2022-01-28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C740F2-65F4-46F1-8462-F5CEAE10B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820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2" t="34907" b="39500"/>
          <a:stretch/>
        </p:blipFill>
        <p:spPr>
          <a:xfrm>
            <a:off x="580553" y="2528900"/>
            <a:ext cx="4885377" cy="207883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857"/>
          <a:stretch/>
        </p:blipFill>
        <p:spPr>
          <a:xfrm>
            <a:off x="0" y="208792"/>
            <a:ext cx="5285910" cy="209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84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한 행씩 읽어 들이기</a:t>
            </a:r>
            <a:endParaRPr lang="en-US" altLang="ko-KR" dirty="0"/>
          </a:p>
          <a:p>
            <a:pPr lvl="1"/>
            <a:r>
              <a:rPr lang="en-US" altLang="ko-KR" dirty="0" err="1"/>
              <a:t>readline</a:t>
            </a:r>
            <a:r>
              <a:rPr lang="en-US" altLang="ko-KR" dirty="0"/>
              <a:t>() </a:t>
            </a:r>
            <a:r>
              <a:rPr lang="ko-KR" altLang="en-US" dirty="0"/>
              <a:t>함수 사용</a:t>
            </a:r>
            <a:endParaRPr lang="en-US" altLang="ko-KR" dirty="0"/>
          </a:p>
          <a:p>
            <a:pPr lvl="1"/>
            <a:r>
              <a:rPr lang="ko-KR" altLang="en-US" dirty="0"/>
              <a:t>파일로 데이터 입력 후 이를 화면에 출력하는 프로그램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950" y="1988840"/>
            <a:ext cx="8006500" cy="1073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9463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357188" lvl="1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Tip</a:t>
            </a:r>
            <a:r>
              <a:rPr lang="en-US" altLang="ko-KR" dirty="0"/>
              <a:t> • </a:t>
            </a:r>
            <a:r>
              <a:rPr lang="ko-KR" altLang="en-US" dirty="0"/>
              <a:t>파일의 확장명 확인 </a:t>
            </a:r>
            <a:r>
              <a:rPr lang="en-US" altLang="ko-KR" dirty="0"/>
              <a:t>:</a:t>
            </a:r>
            <a:r>
              <a:rPr lang="ko-KR" altLang="en-US" dirty="0"/>
              <a:t> 윈도 </a:t>
            </a:r>
            <a:r>
              <a:rPr lang="en-US" altLang="ko-KR" dirty="0"/>
              <a:t>7</a:t>
            </a:r>
            <a:r>
              <a:rPr lang="ko-KR" altLang="en-US" dirty="0"/>
              <a:t>에서는 파일 탐색기에서 </a:t>
            </a:r>
            <a:r>
              <a:rPr lang="en-US" altLang="ko-KR" dirty="0"/>
              <a:t>[</a:t>
            </a:r>
            <a:r>
              <a:rPr lang="ko-KR" altLang="en-US" dirty="0"/>
              <a:t>구 성</a:t>
            </a:r>
            <a:r>
              <a:rPr lang="en-US" altLang="ko-KR" dirty="0"/>
              <a:t>]-[</a:t>
            </a:r>
            <a:r>
              <a:rPr lang="ko-KR" altLang="en-US" dirty="0"/>
              <a:t>폴더 및 검색 옵션</a:t>
            </a:r>
            <a:r>
              <a:rPr lang="en-US" altLang="ko-KR" dirty="0"/>
              <a:t>] </a:t>
            </a:r>
            <a:r>
              <a:rPr lang="ko-KR" altLang="en-US" dirty="0"/>
              <a:t>메뉴를 선택</a:t>
            </a:r>
            <a:r>
              <a:rPr lang="en-US" altLang="ko-KR" dirty="0"/>
              <a:t>. [</a:t>
            </a:r>
            <a:r>
              <a:rPr lang="ko-KR" altLang="en-US" dirty="0"/>
              <a:t>폴더 옵션</a:t>
            </a:r>
            <a:r>
              <a:rPr lang="en-US" altLang="ko-KR" dirty="0"/>
              <a:t>] </a:t>
            </a:r>
            <a:r>
              <a:rPr lang="ko-KR" altLang="en-US" dirty="0"/>
              <a:t>대화상자 → </a:t>
            </a:r>
            <a:r>
              <a:rPr lang="en-US" altLang="ko-KR" dirty="0"/>
              <a:t>[</a:t>
            </a:r>
            <a:r>
              <a:rPr lang="ko-KR" altLang="en-US" dirty="0"/>
              <a:t>보기</a:t>
            </a:r>
            <a:r>
              <a:rPr lang="en-US" altLang="ko-KR" dirty="0"/>
              <a:t>] </a:t>
            </a:r>
            <a:r>
              <a:rPr lang="ko-KR" altLang="en-US" dirty="0"/>
              <a:t>탭에서 ‘알려진 파일 형식의 파일 확장명 숨기기’ 체크표시를 해제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확 인</a:t>
            </a:r>
            <a:r>
              <a:rPr lang="en-US" altLang="ko-KR" dirty="0"/>
              <a:t>&gt; </a:t>
            </a:r>
            <a:r>
              <a:rPr lang="ko-KR" altLang="en-US" dirty="0"/>
              <a:t>버튼 누름</a:t>
            </a:r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  <a:p>
            <a:pPr marL="357188" lvl="1" indent="0">
              <a:buNone/>
            </a:pPr>
            <a:r>
              <a:rPr lang="ko-KR" altLang="en-US" dirty="0"/>
              <a:t> 윈도 </a:t>
            </a:r>
            <a:r>
              <a:rPr lang="en-US" altLang="ko-KR" dirty="0"/>
              <a:t>8, 8.1, 10</a:t>
            </a:r>
            <a:r>
              <a:rPr lang="ko-KR" altLang="en-US" dirty="0"/>
              <a:t>에서는 파일 탐색기의 </a:t>
            </a:r>
            <a:r>
              <a:rPr lang="en-US" altLang="ko-KR" dirty="0"/>
              <a:t>[</a:t>
            </a:r>
            <a:r>
              <a:rPr lang="ko-KR" altLang="en-US" dirty="0"/>
              <a:t>보기</a:t>
            </a:r>
            <a:r>
              <a:rPr lang="en-US" altLang="ko-KR" dirty="0"/>
              <a:t>] </a:t>
            </a:r>
            <a:r>
              <a:rPr lang="ko-KR" altLang="en-US" dirty="0"/>
              <a:t>메뉴를 선택한 후 ‘파일 확장명’에 체크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287" y="1448780"/>
            <a:ext cx="3825425" cy="2497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533" y="4824155"/>
            <a:ext cx="6438262" cy="1530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370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578" y="728700"/>
            <a:ext cx="7792525" cy="4409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578" y="5139193"/>
            <a:ext cx="7785865" cy="124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960988" y="1538793"/>
            <a:ext cx="36454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파일 열기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070775" y="4734148"/>
            <a:ext cx="17101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파일 닫기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034390" y="2348883"/>
            <a:ext cx="484203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6</a:t>
            </a:r>
            <a:r>
              <a:rPr lang="ko-KR" altLang="en-US" sz="1400" dirty="0">
                <a:solidFill>
                  <a:srgbClr val="FF0000"/>
                </a:solidFill>
              </a:rPr>
              <a:t>행의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readline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함수는 </a:t>
            </a:r>
            <a:r>
              <a:rPr lang="en-US" altLang="ko-KR" sz="1400" dirty="0" err="1">
                <a:solidFill>
                  <a:srgbClr val="FF0000"/>
                </a:solidFill>
              </a:rPr>
              <a:t>inFp</a:t>
            </a:r>
            <a:r>
              <a:rPr lang="ko-KR" altLang="en-US" sz="1400" dirty="0">
                <a:solidFill>
                  <a:srgbClr val="FF0000"/>
                </a:solidFill>
              </a:rPr>
              <a:t>로 열린 파일에서 한 행 읽어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  </a:t>
            </a:r>
            <a:r>
              <a:rPr lang="en-US" altLang="ko-KR" sz="1400" dirty="0" err="1">
                <a:solidFill>
                  <a:srgbClr val="FF0000"/>
                </a:solidFill>
              </a:rPr>
              <a:t>inStr</a:t>
            </a:r>
            <a:r>
              <a:rPr lang="ko-KR" altLang="en-US" sz="1400" dirty="0">
                <a:solidFill>
                  <a:srgbClr val="FF0000"/>
                </a:solidFill>
              </a:rPr>
              <a:t>에 저장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7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화면에 출력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이런 처리를 </a:t>
            </a:r>
            <a:r>
              <a:rPr lang="en-US" altLang="ko-KR" sz="1400" dirty="0">
                <a:solidFill>
                  <a:srgbClr val="FF0000"/>
                </a:solidFill>
              </a:rPr>
              <a:t>9~10</a:t>
            </a:r>
            <a:r>
              <a:rPr lang="ko-KR" altLang="en-US" sz="1400" dirty="0">
                <a:solidFill>
                  <a:srgbClr val="FF0000"/>
                </a:solidFill>
              </a:rPr>
              <a:t>행</a:t>
            </a:r>
            <a:r>
              <a:rPr lang="en-US" altLang="ko-KR" sz="1400" dirty="0">
                <a:solidFill>
                  <a:srgbClr val="FF0000"/>
                </a:solidFill>
              </a:rPr>
              <a:t>, 12~13</a:t>
            </a:r>
            <a:r>
              <a:rPr lang="ko-KR" altLang="en-US" sz="1400" dirty="0">
                <a:solidFill>
                  <a:srgbClr val="FF0000"/>
                </a:solidFill>
              </a:rPr>
              <a:t>행에서도 반복해 총 </a:t>
            </a:r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회 수행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169405" y="5393539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텍스트 파일의 내용 중 정확히 행 </a:t>
            </a:r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개만 처리가 가능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텍스트 파일 에 행이 </a:t>
            </a:r>
            <a:r>
              <a:rPr lang="en-US" altLang="ko-KR" sz="1400" dirty="0">
                <a:solidFill>
                  <a:srgbClr val="FF0000"/>
                </a:solidFill>
              </a:rPr>
              <a:t>1~2</a:t>
            </a:r>
            <a:r>
              <a:rPr lang="ko-KR" altLang="en-US" sz="1400" dirty="0">
                <a:solidFill>
                  <a:srgbClr val="FF0000"/>
                </a:solidFill>
              </a:rPr>
              <a:t>개만 있으면 오류 발생</a:t>
            </a:r>
            <a:r>
              <a:rPr lang="en-US" altLang="ko-KR" sz="1400" dirty="0">
                <a:solidFill>
                  <a:srgbClr val="FF0000"/>
                </a:solidFill>
              </a:rPr>
              <a:t>, 4</a:t>
            </a:r>
            <a:r>
              <a:rPr lang="ko-KR" altLang="en-US" sz="1400" dirty="0">
                <a:solidFill>
                  <a:srgbClr val="FF0000"/>
                </a:solidFill>
              </a:rPr>
              <a:t>개 이상이 있어도 </a:t>
            </a:r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개밖에 읽지 못함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609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텍스트 파일에 있는 모든 행을 다 읽기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535" y="1178750"/>
            <a:ext cx="8296112" cy="387043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105893" y="2798933"/>
            <a:ext cx="479702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6~10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무한 반복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7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파일에서 행을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개 읽음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8</a:t>
            </a:r>
            <a:r>
              <a:rPr lang="ko-KR" altLang="en-US" sz="1400" dirty="0">
                <a:solidFill>
                  <a:srgbClr val="FF0000"/>
                </a:solidFill>
              </a:rPr>
              <a:t>행에서 읽어 온 것이 없다면 </a:t>
            </a:r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break</a:t>
            </a:r>
            <a:r>
              <a:rPr lang="ko-KR" altLang="en-US" sz="1400" dirty="0">
                <a:solidFill>
                  <a:srgbClr val="FF0000"/>
                </a:solidFill>
              </a:rPr>
              <a:t>로 무한 반복에서 </a:t>
            </a:r>
            <a:r>
              <a:rPr lang="ko-KR" altLang="en-US" sz="1400" dirty="0" err="1">
                <a:solidFill>
                  <a:srgbClr val="FF0000"/>
                </a:solidFill>
              </a:rPr>
              <a:t>빠져나옴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그렇지 않으면 </a:t>
            </a:r>
            <a:r>
              <a:rPr lang="en-US" altLang="ko-KR" sz="1400" dirty="0">
                <a:solidFill>
                  <a:srgbClr val="FF0000"/>
                </a:solidFill>
              </a:rPr>
              <a:t>10</a:t>
            </a:r>
            <a:r>
              <a:rPr lang="ko-KR" altLang="en-US" sz="1400" dirty="0">
                <a:solidFill>
                  <a:srgbClr val="FF0000"/>
                </a:solidFill>
              </a:rPr>
              <a:t>행에서 읽어 온 내용 출력</a:t>
            </a:r>
          </a:p>
        </p:txBody>
      </p:sp>
    </p:spTree>
    <p:extLst>
      <p:ext uri="{BB962C8B-B14F-4D97-AF65-F5344CB8AC3E}">
        <p14:creationId xmlns:p14="http://schemas.microsoft.com/office/powerpoint/2010/main" val="2563672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558" y="908720"/>
            <a:ext cx="8055895" cy="2707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2214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한 번에 모두 읽어 들이기</a:t>
            </a:r>
            <a:endParaRPr lang="en-US" altLang="ko-KR" dirty="0"/>
          </a:p>
          <a:p>
            <a:pPr lvl="2"/>
            <a:r>
              <a:rPr lang="en-US" altLang="ko-KR" dirty="0" err="1"/>
              <a:t>readlines</a:t>
            </a:r>
            <a:r>
              <a:rPr lang="en-US" altLang="ko-KR" dirty="0"/>
              <a:t>()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파일의 내용을 통째로 읽어서 리스트에 저장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8" y="1538790"/>
            <a:ext cx="7875875" cy="3695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150895" y="3232728"/>
            <a:ext cx="36904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한 번에 읽어서 </a:t>
            </a:r>
            <a:r>
              <a:rPr lang="en-US" altLang="ko-KR" sz="1400" dirty="0" err="1">
                <a:solidFill>
                  <a:srgbClr val="FF0000"/>
                </a:solidFill>
              </a:rPr>
              <a:t>inList</a:t>
            </a:r>
            <a:r>
              <a:rPr lang="ko-KR" altLang="en-US" sz="1400" dirty="0">
                <a:solidFill>
                  <a:srgbClr val="FF0000"/>
                </a:solidFill>
              </a:rPr>
              <a:t>에 저장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802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546" y="953725"/>
            <a:ext cx="8100900" cy="2666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3963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dirty="0"/>
              <a:t>Code11-03.py</a:t>
            </a:r>
            <a:r>
              <a:rPr lang="ko-KR" altLang="en-US" dirty="0"/>
              <a:t>에서 파일의 내용을 한 행씩 출력</a:t>
            </a:r>
            <a:endParaRPr lang="en-US" altLang="ko-K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555" y="1313768"/>
            <a:ext cx="7784256" cy="4365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7295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515" y="818710"/>
            <a:ext cx="8735684" cy="2610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1720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도스 명령어 </a:t>
            </a:r>
            <a:r>
              <a:rPr lang="en-US" altLang="ko-KR" dirty="0"/>
              <a:t>type</a:t>
            </a:r>
            <a:r>
              <a:rPr lang="ko-KR" altLang="en-US" dirty="0"/>
              <a:t>의 구현</a:t>
            </a:r>
            <a:endParaRPr lang="en-US" altLang="ko-KR" dirty="0"/>
          </a:p>
          <a:p>
            <a:pPr lvl="2"/>
            <a:r>
              <a:rPr lang="ko-KR" altLang="en-US" dirty="0"/>
              <a:t>지정한 파일의 내용을 화면에 출력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명령 </a:t>
            </a:r>
            <a:r>
              <a:rPr lang="ko-KR" altLang="en-US" dirty="0" err="1"/>
              <a:t>프롬프트창을</a:t>
            </a:r>
            <a:r>
              <a:rPr lang="ko-KR" altLang="en-US" dirty="0"/>
              <a:t> 열고 다음과 같이 명령어를 입력하면 </a:t>
            </a:r>
            <a:r>
              <a:rPr lang="en-US" altLang="ko-KR" dirty="0"/>
              <a:t>win.ini </a:t>
            </a:r>
            <a:r>
              <a:rPr lang="ko-KR" altLang="en-US" dirty="0"/>
              <a:t>파일의 내용을 화면에 출력 </a:t>
            </a:r>
            <a:endParaRPr lang="en-US" altLang="ko-K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583" y="1493788"/>
            <a:ext cx="7965885" cy="507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009" y="2492919"/>
            <a:ext cx="6347279" cy="2613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1720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2" t="61156"/>
          <a:stretch/>
        </p:blipFill>
        <p:spPr>
          <a:xfrm>
            <a:off x="90980" y="526448"/>
            <a:ext cx="6724251" cy="434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42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출력 프로그램</a:t>
            </a:r>
            <a:endParaRPr lang="en-US" altLang="ko-K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346" y="1236850"/>
            <a:ext cx="7919083" cy="4968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083536" y="2123855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파일명 입력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폴더 경로는 슬래시</a:t>
            </a:r>
            <a:r>
              <a:rPr lang="en-US" altLang="ko-KR" sz="1400" dirty="0">
                <a:solidFill>
                  <a:srgbClr val="FF0000"/>
                </a:solidFill>
              </a:rPr>
              <a:t>(/)</a:t>
            </a:r>
            <a:r>
              <a:rPr lang="ko-KR" altLang="en-US" sz="1400" dirty="0">
                <a:solidFill>
                  <a:srgbClr val="FF0000"/>
                </a:solidFill>
              </a:rPr>
              <a:t>로 입력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open() </a:t>
            </a:r>
            <a:r>
              <a:rPr lang="ko-KR" altLang="en-US" sz="1400" dirty="0">
                <a:solidFill>
                  <a:srgbClr val="FF0000"/>
                </a:solidFill>
              </a:rPr>
              <a:t>함수의 매개변수 중 파일 부분을 </a:t>
            </a:r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행에서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</a:t>
            </a:r>
            <a:r>
              <a:rPr lang="ko-KR" altLang="en-US" sz="1400" dirty="0" err="1">
                <a:solidFill>
                  <a:srgbClr val="FF0000"/>
                </a:solidFill>
              </a:rPr>
              <a:t>입력받은</a:t>
            </a:r>
            <a:r>
              <a:rPr lang="ko-KR" altLang="en-US" sz="1400" dirty="0">
                <a:solidFill>
                  <a:srgbClr val="FF0000"/>
                </a:solidFill>
              </a:rPr>
              <a:t> 파일명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en-US" altLang="ko-KR" sz="1400" dirty="0" err="1">
                <a:solidFill>
                  <a:srgbClr val="FF0000"/>
                </a:solidFill>
              </a:rPr>
              <a:t>fName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r>
              <a:rPr lang="ko-KR" altLang="en-US" sz="1400" dirty="0">
                <a:solidFill>
                  <a:srgbClr val="FF0000"/>
                </a:solidFill>
              </a:rPr>
              <a:t>으로 함</a:t>
            </a:r>
          </a:p>
        </p:txBody>
      </p:sp>
    </p:spTree>
    <p:extLst>
      <p:ext uri="{BB962C8B-B14F-4D97-AF65-F5344CB8AC3E}">
        <p14:creationId xmlns:p14="http://schemas.microsoft.com/office/powerpoint/2010/main" val="2292918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파일을 열 때 오류 처리</a:t>
            </a:r>
            <a:endParaRPr lang="en-US" altLang="ko-KR" dirty="0"/>
          </a:p>
          <a:p>
            <a:pPr lvl="2"/>
            <a:r>
              <a:rPr lang="en-US" altLang="ko-KR" dirty="0"/>
              <a:t>Code11-05.py</a:t>
            </a:r>
            <a:r>
              <a:rPr lang="ko-KR" altLang="en-US" dirty="0"/>
              <a:t>를 다시 실행한 후 없는 파일명 입력</a:t>
            </a:r>
            <a:endParaRPr lang="en-US" altLang="ko-K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570" y="1583795"/>
            <a:ext cx="7920880" cy="1832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8714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파일이 없을 때 오류가 발생하지 않게 하려면 </a:t>
            </a:r>
            <a:r>
              <a:rPr lang="en-US" altLang="ko-KR" dirty="0" err="1"/>
              <a:t>os.path.exists</a:t>
            </a:r>
            <a:r>
              <a:rPr lang="en-US" altLang="ko-KR" dirty="0"/>
              <a:t>(</a:t>
            </a:r>
            <a:r>
              <a:rPr lang="ko-KR" altLang="en-US" dirty="0"/>
              <a:t>파일명</a:t>
            </a:r>
            <a:r>
              <a:rPr lang="en-US" altLang="ko-KR" dirty="0"/>
              <a:t>) </a:t>
            </a:r>
            <a:r>
              <a:rPr lang="ko-KR" altLang="en-US" dirty="0"/>
              <a:t>형식 사용</a:t>
            </a:r>
            <a:endParaRPr lang="en-US" altLang="ko-KR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8" y="1178753"/>
            <a:ext cx="7425825" cy="4632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8" y="5774320"/>
            <a:ext cx="7425825" cy="935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600945" y="2759126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os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모듈 </a:t>
            </a:r>
            <a:r>
              <a:rPr lang="ko-KR" altLang="en-US" sz="1400" dirty="0" err="1">
                <a:solidFill>
                  <a:srgbClr val="FF0000"/>
                </a:solidFill>
              </a:rPr>
              <a:t>임포트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8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파일이 있으면 </a:t>
            </a:r>
            <a:r>
              <a:rPr lang="en-US" altLang="ko-KR" sz="1400" dirty="0">
                <a:solidFill>
                  <a:srgbClr val="FF0000"/>
                </a:solidFill>
              </a:rPr>
              <a:t>True</a:t>
            </a:r>
            <a:r>
              <a:rPr lang="ko-KR" altLang="en-US" sz="1400" dirty="0">
                <a:solidFill>
                  <a:srgbClr val="FF0000"/>
                </a:solidFill>
              </a:rPr>
              <a:t> 반환하므로 </a:t>
            </a:r>
            <a:r>
              <a:rPr lang="en-US" altLang="ko-KR" sz="1400" dirty="0">
                <a:solidFill>
                  <a:srgbClr val="FF0000"/>
                </a:solidFill>
              </a:rPr>
              <a:t>9~15</a:t>
            </a:r>
            <a:r>
              <a:rPr lang="ko-KR" altLang="en-US" sz="1400" dirty="0">
                <a:solidFill>
                  <a:srgbClr val="FF0000"/>
                </a:solidFill>
              </a:rPr>
              <a:t>행 수행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       파일이 없으면 </a:t>
            </a:r>
            <a:r>
              <a:rPr lang="en-US" altLang="ko-KR" sz="1400" dirty="0">
                <a:solidFill>
                  <a:srgbClr val="FF0000"/>
                </a:solidFill>
              </a:rPr>
              <a:t>16~17</a:t>
            </a:r>
            <a:r>
              <a:rPr lang="ko-KR" altLang="en-US" sz="1400" dirty="0">
                <a:solidFill>
                  <a:srgbClr val="FF0000"/>
                </a:solidFill>
              </a:rPr>
              <a:t>행 수행 </a:t>
            </a:r>
          </a:p>
        </p:txBody>
      </p:sp>
    </p:spTree>
    <p:extLst>
      <p:ext uri="{BB962C8B-B14F-4D97-AF65-F5344CB8AC3E}">
        <p14:creationId xmlns:p14="http://schemas.microsoft.com/office/powerpoint/2010/main" val="2482028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파일을 이용한 출력</a:t>
            </a:r>
            <a:endParaRPr lang="en-US" altLang="ko-KR" dirty="0"/>
          </a:p>
          <a:p>
            <a:pPr lvl="1"/>
            <a:r>
              <a:rPr lang="ko-KR" altLang="en-US" dirty="0"/>
              <a:t>출력 결과를 파일에 저장하는 방식</a:t>
            </a:r>
            <a:r>
              <a:rPr lang="en-US" altLang="ko-KR" dirty="0"/>
              <a:t>(</a:t>
            </a:r>
            <a:r>
              <a:rPr lang="ko-KR" altLang="en-US" dirty="0"/>
              <a:t>파일에 내용 쓸 때  </a:t>
            </a:r>
            <a:r>
              <a:rPr lang="en-US" altLang="ko-KR" dirty="0"/>
              <a:t>write()</a:t>
            </a:r>
            <a:r>
              <a:rPr lang="ko-KR" altLang="en-US" dirty="0"/>
              <a:t>나  </a:t>
            </a:r>
            <a:r>
              <a:rPr lang="en-US" altLang="ko-KR" dirty="0" err="1"/>
              <a:t>writelines</a:t>
            </a:r>
            <a:r>
              <a:rPr lang="en-US" altLang="ko-KR" dirty="0"/>
              <a:t>() </a:t>
            </a:r>
            <a:r>
              <a:rPr lang="ko-KR" altLang="en-US" dirty="0"/>
              <a:t>함수 사용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368" y="1628800"/>
            <a:ext cx="7978676" cy="189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8195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한 행씩 파일에 쓰기 </a:t>
            </a:r>
            <a:endParaRPr lang="en-US" altLang="ko-KR" dirty="0"/>
          </a:p>
          <a:p>
            <a:pPr lvl="2"/>
            <a:r>
              <a:rPr lang="ko-KR" altLang="en-US" dirty="0"/>
              <a:t>키보드에서 입력한 내용을 한 행씩 파일에 쓰는 코드</a:t>
            </a:r>
            <a:r>
              <a:rPr lang="en-US" altLang="ko-KR" dirty="0"/>
              <a:t>(input() </a:t>
            </a:r>
            <a:r>
              <a:rPr lang="ko-KR" altLang="en-US" dirty="0"/>
              <a:t>함수 반복 사용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764" y="1403778"/>
            <a:ext cx="6328519" cy="3367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764" y="4779152"/>
            <a:ext cx="6328519" cy="141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462647" y="2033848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파일을 열 때  쓰기 모드인  </a:t>
            </a:r>
            <a:r>
              <a:rPr lang="en-US" altLang="ko-KR" sz="1400" dirty="0">
                <a:solidFill>
                  <a:srgbClr val="FF0000"/>
                </a:solidFill>
              </a:rPr>
              <a:t>w</a:t>
            </a:r>
            <a:r>
              <a:rPr lang="ko-KR" altLang="en-US" sz="1400" dirty="0">
                <a:solidFill>
                  <a:srgbClr val="FF0000"/>
                </a:solidFill>
              </a:rPr>
              <a:t> 사용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6~11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무한 반복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7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파일에 쓸 내용을 입력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8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입력한 글자가 비어 있지 않으면 </a:t>
            </a:r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행에서 입력한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</a:t>
            </a:r>
            <a:r>
              <a:rPr lang="ko-KR" altLang="en-US" sz="1400" dirty="0">
                <a:solidFill>
                  <a:srgbClr val="FF0000"/>
                </a:solidFill>
              </a:rPr>
              <a:t>내용을 파일에 씀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입력한 글자가 비어 있다면  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10~11</a:t>
            </a:r>
            <a:r>
              <a:rPr lang="ko-KR" altLang="en-US" sz="1400" dirty="0">
                <a:solidFill>
                  <a:srgbClr val="FF0000"/>
                </a:solidFill>
              </a:rPr>
              <a:t>행에서 무한 반복 종료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471700" y="3654028"/>
            <a:ext cx="494478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outStr</a:t>
            </a:r>
            <a:r>
              <a:rPr lang="ko-KR" altLang="en-US" sz="1400" dirty="0">
                <a:solidFill>
                  <a:srgbClr val="FF0000"/>
                </a:solidFill>
              </a:rPr>
              <a:t>만 파일에 쓴다면 여러 줄을 써도 </a:t>
            </a:r>
            <a:r>
              <a:rPr lang="ko-KR" altLang="en-US" sz="1400" dirty="0" err="1">
                <a:solidFill>
                  <a:srgbClr val="FF0000"/>
                </a:solidFill>
              </a:rPr>
              <a:t>줄바꿈</a:t>
            </a:r>
            <a:r>
              <a:rPr lang="ko-KR" altLang="en-US" sz="1400" dirty="0">
                <a:solidFill>
                  <a:srgbClr val="FF0000"/>
                </a:solidFill>
              </a:rPr>
              <a:t> 되지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</a:t>
            </a:r>
            <a:r>
              <a:rPr lang="ko-KR" altLang="en-US" sz="1400" dirty="0">
                <a:solidFill>
                  <a:srgbClr val="FF0000"/>
                </a:solidFill>
              </a:rPr>
              <a:t>않고 한 줄에 이어서 써짐</a:t>
            </a:r>
            <a:r>
              <a:rPr lang="en-US" altLang="ko-KR" sz="1400" dirty="0">
                <a:solidFill>
                  <a:srgbClr val="FF0000"/>
                </a:solidFill>
              </a:rPr>
              <a:t>. </a:t>
            </a:r>
            <a:r>
              <a:rPr lang="ko-KR" altLang="en-US" sz="1400" dirty="0">
                <a:solidFill>
                  <a:srgbClr val="FF0000"/>
                </a:solidFill>
              </a:rPr>
              <a:t>이를 방지하려고 행을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</a:t>
            </a:r>
            <a:r>
              <a:rPr lang="ko-KR" altLang="en-US" sz="1400" dirty="0">
                <a:solidFill>
                  <a:srgbClr val="FF0000"/>
                </a:solidFill>
              </a:rPr>
              <a:t>넘기는  </a:t>
            </a:r>
            <a:r>
              <a:rPr lang="en-US" altLang="ko-KR" sz="1400" dirty="0">
                <a:solidFill>
                  <a:srgbClr val="FF0000"/>
                </a:solidFill>
              </a:rPr>
              <a:t>\n</a:t>
            </a:r>
            <a:r>
              <a:rPr lang="ko-KR" altLang="en-US" sz="1400" dirty="0">
                <a:solidFill>
                  <a:srgbClr val="FF0000"/>
                </a:solidFill>
              </a:rPr>
              <a:t>을 함께 사용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파일 닫기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메시지 출력</a:t>
            </a:r>
          </a:p>
        </p:txBody>
      </p:sp>
    </p:spTree>
    <p:extLst>
      <p:ext uri="{BB962C8B-B14F-4D97-AF65-F5344CB8AC3E}">
        <p14:creationId xmlns:p14="http://schemas.microsoft.com/office/powerpoint/2010/main" val="390712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533" y="908723"/>
            <a:ext cx="8325925" cy="128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60761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도스 </a:t>
            </a:r>
            <a:r>
              <a:rPr lang="en-US" altLang="ko-KR" dirty="0"/>
              <a:t>copy </a:t>
            </a:r>
            <a:r>
              <a:rPr lang="ko-KR" altLang="en-US" dirty="0"/>
              <a:t>명령어의 구현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명령 </a:t>
            </a:r>
            <a:r>
              <a:rPr lang="ko-KR" altLang="en-US" dirty="0" err="1"/>
              <a:t>프롬프트창을</a:t>
            </a:r>
            <a:r>
              <a:rPr lang="ko-KR" altLang="en-US" dirty="0"/>
              <a:t> 열고</a:t>
            </a:r>
            <a:r>
              <a:rPr lang="en-US" altLang="ko-KR" dirty="0"/>
              <a:t>. </a:t>
            </a:r>
            <a:r>
              <a:rPr lang="ko-KR" altLang="en-US" dirty="0"/>
              <a:t>다음과 같이 명령어를 입력하면 </a:t>
            </a:r>
            <a:r>
              <a:rPr lang="en-US" altLang="ko-KR" dirty="0"/>
              <a:t>win.ini </a:t>
            </a:r>
            <a:r>
              <a:rPr lang="ko-KR" altLang="en-US" dirty="0"/>
              <a:t>파일이 </a:t>
            </a:r>
            <a:r>
              <a:rPr lang="en-US" altLang="ko-KR" dirty="0"/>
              <a:t>data3. txt </a:t>
            </a:r>
            <a:r>
              <a:rPr lang="ko-KR" altLang="en-US" dirty="0"/>
              <a:t>파일로 복사 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610" y="1268760"/>
            <a:ext cx="7972840" cy="512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575" y="2168863"/>
            <a:ext cx="5490610" cy="1586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575" y="3924055"/>
            <a:ext cx="6616700" cy="197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87828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530" y="908720"/>
            <a:ext cx="8190910" cy="4915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735960" y="2348883"/>
            <a:ext cx="38704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4~5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읽기 모드 및 쓰기 모드로 파일 열기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7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파일의 내용을 통째로 읽기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8~9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내용을 쓰기 파일에 쓰기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11~12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파일 닫기</a:t>
            </a:r>
          </a:p>
        </p:txBody>
      </p:sp>
    </p:spTree>
    <p:extLst>
      <p:ext uri="{BB962C8B-B14F-4D97-AF65-F5344CB8AC3E}">
        <p14:creationId xmlns:p14="http://schemas.microsoft.com/office/powerpoint/2010/main" val="1813281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553" y="908723"/>
            <a:ext cx="7965885" cy="2319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5036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1]</a:t>
            </a:r>
            <a:r>
              <a:rPr lang="ko-KR" altLang="en-US" dirty="0"/>
              <a:t>의 완성</a:t>
            </a:r>
            <a:endParaRPr lang="en-US" altLang="ko-KR" dirty="0"/>
          </a:p>
          <a:p>
            <a:pPr lvl="1"/>
            <a:r>
              <a:rPr lang="ko-KR" altLang="en-US" dirty="0"/>
              <a:t> 암호화</a:t>
            </a:r>
            <a:r>
              <a:rPr lang="en-US" altLang="ko-KR" dirty="0"/>
              <a:t>(</a:t>
            </a:r>
            <a:r>
              <a:rPr lang="en-US" altLang="ko-KR" dirty="0" err="1"/>
              <a:t>ord</a:t>
            </a:r>
            <a:r>
              <a:rPr lang="en-US" altLang="ko-KR" dirty="0"/>
              <a:t>()</a:t>
            </a:r>
            <a:r>
              <a:rPr lang="ko-KR" altLang="en-US" dirty="0"/>
              <a:t>와 </a:t>
            </a:r>
            <a:r>
              <a:rPr lang="en-US" altLang="ko-KR" dirty="0" err="1"/>
              <a:t>chr</a:t>
            </a:r>
            <a:r>
              <a:rPr lang="en-US" altLang="ko-KR" dirty="0"/>
              <a:t>() </a:t>
            </a:r>
            <a:r>
              <a:rPr lang="ko-KR" altLang="en-US" dirty="0"/>
              <a:t>함수 사용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 ‘파’</a:t>
            </a:r>
            <a:r>
              <a:rPr lang="ko-KR" altLang="en-US" dirty="0" err="1"/>
              <a:t>를</a:t>
            </a:r>
            <a:r>
              <a:rPr lang="ko-KR" altLang="en-US" dirty="0"/>
              <a:t> 암호화하려고 </a:t>
            </a:r>
            <a:r>
              <a:rPr lang="en-US" altLang="ko-KR" dirty="0"/>
              <a:t>54028(‘</a:t>
            </a:r>
            <a:r>
              <a:rPr lang="ko-KR" altLang="en-US" dirty="0"/>
              <a:t>파’</a:t>
            </a:r>
            <a:r>
              <a:rPr lang="en-US" altLang="ko-KR" dirty="0"/>
              <a:t>)+100=54123(‘ ’)</a:t>
            </a:r>
            <a:r>
              <a:rPr lang="ko-KR" altLang="en-US" dirty="0"/>
              <a:t>으로 저장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3" y="1628803"/>
            <a:ext cx="8128815" cy="1873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351" y="4059070"/>
            <a:ext cx="8108117" cy="1647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7499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이 장에서 만들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1] </a:t>
            </a:r>
            <a:r>
              <a:rPr lang="ko-KR" altLang="en-US" dirty="0"/>
              <a:t>파일 암호화 및 암호 해독</a:t>
            </a:r>
            <a:endParaRPr lang="en-US" altLang="ko-KR" dirty="0"/>
          </a:p>
          <a:p>
            <a:pPr lvl="1"/>
            <a:r>
              <a:rPr lang="ko-KR" altLang="en-US" dirty="0"/>
              <a:t>파일의 내용을 암호화하거나 암호화된 파일을 다시 해독하는 프로그램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513" y="1665451"/>
            <a:ext cx="8667455" cy="477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666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암호 해독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전체 코드 작성</a:t>
            </a:r>
            <a:endParaRPr lang="en-US" altLang="ko-KR" dirty="0"/>
          </a:p>
          <a:p>
            <a:pPr lvl="2"/>
            <a:r>
              <a:rPr lang="ko-KR" altLang="en-US" dirty="0"/>
              <a:t>메모장 실행해서 적당히 내용을 세 줄 입력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355" y="1223758"/>
            <a:ext cx="7940090" cy="1576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356" y="3609023"/>
            <a:ext cx="7940090" cy="101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62330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2"/>
            <a:r>
              <a:rPr lang="ko-KR" altLang="en-US" dirty="0"/>
              <a:t>메모장의 </a:t>
            </a:r>
            <a:r>
              <a:rPr lang="en-US" altLang="ko-KR" dirty="0"/>
              <a:t>[</a:t>
            </a:r>
            <a:r>
              <a:rPr lang="ko-KR" altLang="en-US" dirty="0"/>
              <a:t>파일</a:t>
            </a:r>
            <a:r>
              <a:rPr lang="en-US" altLang="ko-KR" dirty="0"/>
              <a:t>]-[</a:t>
            </a:r>
            <a:r>
              <a:rPr lang="ko-KR" altLang="en-US" dirty="0"/>
              <a:t>저장</a:t>
            </a:r>
            <a:r>
              <a:rPr lang="en-US" altLang="ko-KR" dirty="0"/>
              <a:t>] </a:t>
            </a:r>
            <a:r>
              <a:rPr lang="ko-KR" altLang="en-US" dirty="0"/>
              <a:t>메뉴 선택 후 </a:t>
            </a:r>
            <a:r>
              <a:rPr lang="en-US" altLang="ko-KR" dirty="0"/>
              <a:t>[</a:t>
            </a:r>
            <a:r>
              <a:rPr lang="ko-KR" altLang="en-US" dirty="0"/>
              <a:t>다른 이름으로 저장</a:t>
            </a:r>
            <a:r>
              <a:rPr lang="en-US" altLang="ko-KR" dirty="0"/>
              <a:t>] </a:t>
            </a:r>
            <a:r>
              <a:rPr lang="ko-KR" altLang="en-US" dirty="0"/>
              <a:t>대화상자에서 </a:t>
            </a:r>
            <a:r>
              <a:rPr lang="en-US" altLang="ko-KR" dirty="0"/>
              <a:t>C:\ </a:t>
            </a:r>
            <a:r>
              <a:rPr lang="en-US" altLang="ko-KR" dirty="0" err="1"/>
              <a:t>CookPython</a:t>
            </a:r>
            <a:r>
              <a:rPr lang="en-US" altLang="ko-KR" dirty="0"/>
              <a:t> </a:t>
            </a:r>
            <a:r>
              <a:rPr lang="ko-KR" altLang="en-US" dirty="0"/>
              <a:t>폴더에 </a:t>
            </a:r>
            <a:r>
              <a:rPr lang="en-US" altLang="ko-KR" dirty="0"/>
              <a:t>normal.txt</a:t>
            </a:r>
            <a:r>
              <a:rPr lang="ko-KR" altLang="en-US" dirty="0"/>
              <a:t>라는 이름으로 저장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648" y="1448780"/>
            <a:ext cx="6861925" cy="3521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6235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558" y="773705"/>
            <a:ext cx="7613845" cy="4722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195900" y="1853828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8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수행할 작업이 암호화 인지 암호 해독인지 입력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17~18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파일을 열 때 </a:t>
            </a:r>
            <a:r>
              <a:rPr lang="ko-KR" altLang="en-US" sz="1400" dirty="0" err="1">
                <a:solidFill>
                  <a:srgbClr val="FF0000"/>
                </a:solidFill>
              </a:rPr>
              <a:t>인코딩을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utf-8</a:t>
            </a:r>
            <a:r>
              <a:rPr lang="ko-KR" altLang="en-US" sz="1400" dirty="0">
                <a:solidFill>
                  <a:srgbClr val="FF0000"/>
                </a:solidFill>
              </a:rPr>
              <a:t>로 지정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12~15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secu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변수값이</a:t>
            </a:r>
            <a:r>
              <a:rPr lang="ko-KR" altLang="en-US" sz="1400" dirty="0">
                <a:solidFill>
                  <a:srgbClr val="FF0000"/>
                </a:solidFill>
              </a:rPr>
              <a:t> 암호화할 때는 </a:t>
            </a:r>
            <a:r>
              <a:rPr lang="en-US" altLang="ko-KR" sz="1400" dirty="0">
                <a:solidFill>
                  <a:srgbClr val="FF0000"/>
                </a:solidFill>
              </a:rPr>
              <a:t>100</a:t>
            </a:r>
            <a:r>
              <a:rPr lang="ko-KR" altLang="en-US" sz="1400" dirty="0">
                <a:solidFill>
                  <a:srgbClr val="FF0000"/>
                </a:solidFill>
              </a:rPr>
              <a:t>으로 설정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암호를 해독할 때는 </a:t>
            </a:r>
            <a:r>
              <a:rPr lang="en-US" altLang="ko-KR" sz="1400" dirty="0">
                <a:solidFill>
                  <a:srgbClr val="FF0000"/>
                </a:solidFill>
              </a:rPr>
              <a:t>-100</a:t>
            </a:r>
            <a:r>
              <a:rPr lang="ko-KR" altLang="en-US" sz="1400" dirty="0">
                <a:solidFill>
                  <a:srgbClr val="FF0000"/>
                </a:solidFill>
              </a:rPr>
              <a:t>으로 설정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452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181" y="773113"/>
            <a:ext cx="8211250" cy="567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195900" y="1583795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20~33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입력 파일의 끝까지 읽으면서 무한 반복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22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inStr</a:t>
            </a:r>
            <a:r>
              <a:rPr lang="ko-KR" altLang="en-US" sz="1400" dirty="0">
                <a:solidFill>
                  <a:srgbClr val="FF0000"/>
                </a:solidFill>
              </a:rPr>
              <a:t>에 읽어 온 것이 아무것도 없으면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23</a:t>
            </a:r>
            <a:r>
              <a:rPr lang="ko-KR" altLang="en-US" sz="1400" dirty="0">
                <a:solidFill>
                  <a:srgbClr val="FF0000"/>
                </a:solidFill>
              </a:rPr>
              <a:t>행이 실행되어서 </a:t>
            </a:r>
            <a:r>
              <a:rPr lang="en-US" altLang="ko-KR" sz="1400" dirty="0">
                <a:solidFill>
                  <a:srgbClr val="FF0000"/>
                </a:solidFill>
              </a:rPr>
              <a:t>while </a:t>
            </a:r>
            <a:r>
              <a:rPr lang="ko-KR" altLang="en-US" sz="1400" dirty="0">
                <a:solidFill>
                  <a:srgbClr val="FF0000"/>
                </a:solidFill>
              </a:rPr>
              <a:t>문을 빠져나감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195900" y="3564015"/>
            <a:ext cx="493204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outStr</a:t>
            </a:r>
            <a:r>
              <a:rPr lang="ko-KR" altLang="en-US" sz="1400" dirty="0">
                <a:solidFill>
                  <a:srgbClr val="FF0000"/>
                </a:solidFill>
              </a:rPr>
              <a:t>은 한 행을 암호화한 결과 저장하는 변수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26~31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읽어 온 행의 글자 개수만큼 반복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27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글자를 하나씩 추출 후 </a:t>
            </a:r>
            <a:r>
              <a:rPr lang="en-US" altLang="ko-KR" sz="1400" dirty="0">
                <a:solidFill>
                  <a:srgbClr val="FF0000"/>
                </a:solidFill>
              </a:rPr>
              <a:t>28</a:t>
            </a:r>
            <a:r>
              <a:rPr lang="ko-KR" altLang="en-US" sz="1400" dirty="0">
                <a:solidFill>
                  <a:srgbClr val="FF0000"/>
                </a:solidFill>
              </a:rPr>
              <a:t>행에서 글자를 숫자로 변환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29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100 </a:t>
            </a:r>
            <a:r>
              <a:rPr lang="ko-KR" altLang="en-US" sz="1400" dirty="0">
                <a:solidFill>
                  <a:srgbClr val="FF0000"/>
                </a:solidFill>
              </a:rPr>
              <a:t>또는 </a:t>
            </a:r>
            <a:r>
              <a:rPr lang="en-US" altLang="ko-KR" sz="1400" dirty="0">
                <a:solidFill>
                  <a:srgbClr val="FF0000"/>
                </a:solidFill>
              </a:rPr>
              <a:t>-100</a:t>
            </a:r>
            <a:r>
              <a:rPr lang="ko-KR" altLang="en-US" sz="1400" dirty="0">
                <a:solidFill>
                  <a:srgbClr val="FF0000"/>
                </a:solidFill>
              </a:rPr>
              <a:t>을 더한 후 </a:t>
            </a:r>
            <a:r>
              <a:rPr lang="en-US" altLang="ko-KR" sz="1400" dirty="0">
                <a:solidFill>
                  <a:srgbClr val="FF0000"/>
                </a:solidFill>
              </a:rPr>
              <a:t>30</a:t>
            </a:r>
            <a:r>
              <a:rPr lang="ko-KR" altLang="en-US" sz="1400" dirty="0">
                <a:solidFill>
                  <a:srgbClr val="FF0000"/>
                </a:solidFill>
              </a:rPr>
              <a:t>행에서 다시 글자로 변환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 </a:t>
            </a:r>
            <a:r>
              <a:rPr lang="ko-KR" altLang="en-US" sz="1400" dirty="0">
                <a:solidFill>
                  <a:srgbClr val="FF0000"/>
                </a:solidFill>
              </a:rPr>
              <a:t>이 글자를 </a:t>
            </a:r>
            <a:r>
              <a:rPr lang="en-US" altLang="ko-KR" sz="1400" dirty="0" err="1">
                <a:solidFill>
                  <a:srgbClr val="FF0000"/>
                </a:solidFill>
              </a:rPr>
              <a:t>outStr</a:t>
            </a:r>
            <a:r>
              <a:rPr lang="ko-KR" altLang="en-US" sz="1400" dirty="0">
                <a:solidFill>
                  <a:srgbClr val="FF0000"/>
                </a:solidFill>
              </a:rPr>
              <a:t>에 추가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결국 </a:t>
            </a:r>
            <a:r>
              <a:rPr lang="en-US" altLang="ko-KR" sz="1400" dirty="0" err="1">
                <a:solidFill>
                  <a:srgbClr val="FF0000"/>
                </a:solidFill>
              </a:rPr>
              <a:t>outStr</a:t>
            </a:r>
            <a:r>
              <a:rPr lang="ko-KR" altLang="en-US" sz="1400" dirty="0">
                <a:solidFill>
                  <a:srgbClr val="FF0000"/>
                </a:solidFill>
              </a:rPr>
              <a:t>에는 한 행을 암호화</a:t>
            </a:r>
            <a:r>
              <a:rPr lang="en-US" altLang="ko-KR" sz="1400" dirty="0">
                <a:solidFill>
                  <a:srgbClr val="FF0000"/>
                </a:solidFill>
              </a:rPr>
              <a:t>,</a:t>
            </a:r>
            <a:r>
              <a:rPr lang="ko-KR" altLang="en-US" sz="1400" dirty="0">
                <a:solidFill>
                  <a:srgbClr val="FF0000"/>
                </a:solidFill>
              </a:rPr>
              <a:t> 암호 해독한 문자열 저장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33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암호화 또는 암호를 해독한 내용을 파일에 씀</a:t>
            </a:r>
          </a:p>
        </p:txBody>
      </p:sp>
    </p:spTree>
    <p:extLst>
      <p:ext uri="{BB962C8B-B14F-4D97-AF65-F5344CB8AC3E}">
        <p14:creationId xmlns:p14="http://schemas.microsoft.com/office/powerpoint/2010/main" val="22887103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558" y="1133745"/>
            <a:ext cx="8307415" cy="453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7756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550" y="773708"/>
            <a:ext cx="7688224" cy="586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6405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이진 파일의 개념</a:t>
            </a:r>
            <a:endParaRPr lang="en-US" altLang="ko-KR" dirty="0"/>
          </a:p>
          <a:p>
            <a:pPr lvl="1"/>
            <a:r>
              <a:rPr lang="ko-KR" altLang="en-US" dirty="0"/>
              <a:t>이진</a:t>
            </a:r>
            <a:r>
              <a:rPr lang="en-US" altLang="ko-KR" dirty="0"/>
              <a:t>(Binary : </a:t>
            </a:r>
            <a:r>
              <a:rPr lang="ko-KR" altLang="en-US" dirty="0"/>
              <a:t>바이너리</a:t>
            </a:r>
            <a:r>
              <a:rPr lang="en-US" altLang="ko-KR" dirty="0"/>
              <a:t>) </a:t>
            </a:r>
            <a:r>
              <a:rPr lang="ko-KR" altLang="en-US" dirty="0"/>
              <a:t>파일 </a:t>
            </a:r>
            <a:r>
              <a:rPr lang="en-US" altLang="ko-KR" dirty="0"/>
              <a:t>: </a:t>
            </a:r>
            <a:r>
              <a:rPr lang="ko-KR" altLang="en-US" dirty="0"/>
              <a:t>글자가 아닌 비트</a:t>
            </a:r>
            <a:r>
              <a:rPr lang="en-US" altLang="ko-KR" dirty="0"/>
              <a:t>(Bit) </a:t>
            </a:r>
            <a:r>
              <a:rPr lang="ko-KR" altLang="en-US" dirty="0"/>
              <a:t>단위로 의미가 있는 파일</a:t>
            </a:r>
            <a:endParaRPr lang="en-US" altLang="ko-KR" dirty="0"/>
          </a:p>
          <a:p>
            <a:pPr lvl="2"/>
            <a:r>
              <a:rPr lang="ko-KR" altLang="en-US" dirty="0"/>
              <a:t>텍스트 파일을 제외한 나머지 파일</a:t>
            </a:r>
            <a:endParaRPr lang="en-US" altLang="ko-KR" dirty="0"/>
          </a:p>
          <a:p>
            <a:pPr lvl="2"/>
            <a:r>
              <a:rPr lang="ko-KR" altLang="en-US" dirty="0"/>
              <a:t>그림 파일</a:t>
            </a:r>
            <a:r>
              <a:rPr lang="en-US" altLang="ko-KR" dirty="0"/>
              <a:t>, </a:t>
            </a:r>
            <a:r>
              <a:rPr lang="ko-KR" altLang="en-US" dirty="0"/>
              <a:t>음악 파일</a:t>
            </a:r>
            <a:r>
              <a:rPr lang="en-US" altLang="ko-KR" dirty="0"/>
              <a:t>, </a:t>
            </a:r>
            <a:r>
              <a:rPr lang="ko-KR" altLang="en-US" dirty="0"/>
              <a:t>동영상 파일</a:t>
            </a:r>
            <a:r>
              <a:rPr lang="en-US" altLang="ko-KR" dirty="0"/>
              <a:t>, </a:t>
            </a:r>
            <a:r>
              <a:rPr lang="ko-KR" altLang="en-US" dirty="0"/>
              <a:t>엑셀 파일</a:t>
            </a:r>
            <a:r>
              <a:rPr lang="en-US" altLang="ko-KR" dirty="0"/>
              <a:t>, </a:t>
            </a:r>
            <a:r>
              <a:rPr lang="ko-KR" altLang="en-US" dirty="0"/>
              <a:t>실행 </a:t>
            </a:r>
            <a:r>
              <a:rPr lang="en-US" altLang="ko-KR" dirty="0"/>
              <a:t>EXE </a:t>
            </a:r>
            <a:r>
              <a:rPr lang="ko-KR" altLang="en-US" dirty="0"/>
              <a:t>파일 등이 모두 이진 파일</a:t>
            </a:r>
            <a:endParaRPr lang="en-US" altLang="ko-KR" dirty="0"/>
          </a:p>
          <a:p>
            <a:pPr lvl="1"/>
            <a:r>
              <a:rPr lang="ko-KR" altLang="en-US" dirty="0"/>
              <a:t>텍스트 파일과 이진 파일을 구분하는 간단한 방법</a:t>
            </a:r>
            <a:r>
              <a:rPr lang="en-US" altLang="ko-KR" dirty="0"/>
              <a:t>(</a:t>
            </a:r>
            <a:r>
              <a:rPr lang="ko-KR" altLang="en-US" dirty="0"/>
              <a:t>파일을 메모장에서 열기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열었을 때 글자처럼 보이면 텍스트 파일</a:t>
            </a:r>
            <a:r>
              <a:rPr lang="en-US" altLang="ko-KR" dirty="0"/>
              <a:t>, </a:t>
            </a:r>
            <a:r>
              <a:rPr lang="ko-KR" altLang="en-US" dirty="0"/>
              <a:t>이상하게 보이면 이진 파일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575" y="2843935"/>
            <a:ext cx="7912100" cy="195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74148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04 </a:t>
            </a:r>
            <a:r>
              <a:rPr lang="ko-KR" altLang="en-US" dirty="0"/>
              <a:t>이진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이진 파일의 복사</a:t>
            </a:r>
            <a:endParaRPr lang="en-US" altLang="ko-KR" dirty="0"/>
          </a:p>
          <a:p>
            <a:pPr lvl="1"/>
            <a:r>
              <a:rPr lang="en-US" altLang="ko-KR" dirty="0"/>
              <a:t>Code11-08.py</a:t>
            </a:r>
            <a:r>
              <a:rPr lang="ko-KR" altLang="en-US" dirty="0"/>
              <a:t>를 수정해서 이진 파일 복사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553" y="1628800"/>
            <a:ext cx="7760669" cy="4302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553" y="5911851"/>
            <a:ext cx="7760669" cy="689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610837" y="3293985"/>
            <a:ext cx="58956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4~5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이진 읽기 모드와 쓰기 모드로 파일 열기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7~11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파일의 끝까지 한 바이트씩 읽어서 한 바이트씩 파일에 쓰기</a:t>
            </a:r>
          </a:p>
        </p:txBody>
      </p:sp>
    </p:spTree>
    <p:extLst>
      <p:ext uri="{BB962C8B-B14F-4D97-AF65-F5344CB8AC3E}">
        <p14:creationId xmlns:p14="http://schemas.microsoft.com/office/powerpoint/2010/main" val="39461968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04 </a:t>
            </a:r>
            <a:r>
              <a:rPr lang="ko-KR" altLang="en-US" dirty="0"/>
              <a:t>이진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2]</a:t>
            </a:r>
            <a:r>
              <a:rPr lang="ko-KR" altLang="en-US" dirty="0"/>
              <a:t>의 완성</a:t>
            </a:r>
            <a:endParaRPr lang="en-US" altLang="ko-KR" dirty="0"/>
          </a:p>
          <a:p>
            <a:pPr lvl="1"/>
            <a:r>
              <a:rPr lang="ko-KR" altLang="en-US" dirty="0"/>
              <a:t>사진 파일 읽어서 출력</a:t>
            </a:r>
            <a:endParaRPr lang="en-US" altLang="ko-KR" dirty="0"/>
          </a:p>
          <a:p>
            <a:pPr lvl="1"/>
            <a:r>
              <a:rPr lang="en-US" altLang="ko-KR" dirty="0"/>
              <a:t>RAW </a:t>
            </a:r>
            <a:r>
              <a:rPr lang="ko-KR" altLang="en-US" dirty="0"/>
              <a:t>사진 파일의 구성 이해 </a:t>
            </a:r>
            <a:endParaRPr lang="en-US" altLang="ko-KR" dirty="0"/>
          </a:p>
          <a:p>
            <a:pPr lvl="2"/>
            <a:r>
              <a:rPr lang="ko-KR" altLang="en-US" dirty="0"/>
              <a:t>*</a:t>
            </a:r>
            <a:r>
              <a:rPr lang="en-US" altLang="ko-KR" dirty="0"/>
              <a:t>.raw </a:t>
            </a:r>
            <a:r>
              <a:rPr lang="ko-KR" altLang="en-US" dirty="0"/>
              <a:t>파일 </a:t>
            </a:r>
            <a:r>
              <a:rPr lang="en-US" altLang="ko-KR" dirty="0"/>
              <a:t>: 256×256</a:t>
            </a:r>
            <a:r>
              <a:rPr lang="ko-KR" altLang="en-US" dirty="0"/>
              <a:t>픽셀 크기의 흑백 이미지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8" y="2303878"/>
            <a:ext cx="6380965" cy="3942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54685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04 </a:t>
            </a:r>
            <a:r>
              <a:rPr lang="ko-KR" altLang="en-US" dirty="0"/>
              <a:t>이진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윈도창의 작성</a:t>
            </a:r>
          </a:p>
          <a:p>
            <a:pPr lvl="2"/>
            <a:r>
              <a:rPr lang="ko-KR" altLang="en-US" dirty="0"/>
              <a:t>기본적인 </a:t>
            </a:r>
            <a:r>
              <a:rPr lang="ko-KR" altLang="en-US" dirty="0" err="1"/>
              <a:t>윈도창을</a:t>
            </a:r>
            <a:r>
              <a:rPr lang="ko-KR" altLang="en-US" dirty="0"/>
              <a:t> 표시하는 간단한 코드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8" y="1543307"/>
            <a:ext cx="7965885" cy="1496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8" y="2933948"/>
            <a:ext cx="7965885" cy="261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995" y="4763639"/>
            <a:ext cx="2790310" cy="1911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880868" y="2753928"/>
            <a:ext cx="569712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window </a:t>
            </a:r>
            <a:r>
              <a:rPr lang="ko-KR" altLang="en-US" sz="1400" dirty="0">
                <a:solidFill>
                  <a:srgbClr val="FF0000"/>
                </a:solidFill>
              </a:rPr>
              <a:t>변수는 </a:t>
            </a:r>
            <a:r>
              <a:rPr lang="ko-KR" altLang="en-US" sz="1400" dirty="0" err="1">
                <a:solidFill>
                  <a:srgbClr val="FF0000"/>
                </a:solidFill>
              </a:rPr>
              <a:t>윈도창</a:t>
            </a:r>
            <a:r>
              <a:rPr lang="ko-KR" altLang="en-US" sz="1400" dirty="0">
                <a:solidFill>
                  <a:srgbClr val="FF0000"/>
                </a:solidFill>
              </a:rPr>
              <a:t> 전체 가리킴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XSIZE, YSIZE</a:t>
            </a:r>
            <a:r>
              <a:rPr lang="ko-KR" altLang="en-US" sz="1400" dirty="0">
                <a:solidFill>
                  <a:srgbClr val="FF0000"/>
                </a:solidFill>
              </a:rPr>
              <a:t>는 캔버스의 크기 </a:t>
            </a:r>
            <a:r>
              <a:rPr lang="en-US" altLang="ko-KR" sz="1400" dirty="0">
                <a:solidFill>
                  <a:srgbClr val="FF0000"/>
                </a:solidFill>
              </a:rPr>
              <a:t>256×256</a:t>
            </a:r>
            <a:r>
              <a:rPr lang="ko-KR" altLang="en-US" sz="1400" dirty="0">
                <a:solidFill>
                  <a:srgbClr val="FF0000"/>
                </a:solidFill>
              </a:rPr>
              <a:t>으로 지정하는 변수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 err="1">
                <a:solidFill>
                  <a:srgbClr val="FF0000"/>
                </a:solidFill>
              </a:rPr>
              <a:t>윈도창</a:t>
            </a:r>
            <a:r>
              <a:rPr lang="ko-KR" altLang="en-US" sz="1400" dirty="0">
                <a:solidFill>
                  <a:srgbClr val="FF0000"/>
                </a:solidFill>
              </a:rPr>
              <a:t> 준비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10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 err="1">
                <a:solidFill>
                  <a:srgbClr val="FF0000"/>
                </a:solidFill>
              </a:rPr>
              <a:t>윈도창에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256×256 </a:t>
            </a:r>
            <a:r>
              <a:rPr lang="ko-KR" altLang="en-US" sz="1400" dirty="0">
                <a:solidFill>
                  <a:srgbClr val="FF0000"/>
                </a:solidFill>
              </a:rPr>
              <a:t>크기의 캔버스 부착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12~13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부착한 캔버스와 </a:t>
            </a:r>
            <a:r>
              <a:rPr lang="ko-KR" altLang="en-US" sz="1400" dirty="0" err="1">
                <a:solidFill>
                  <a:srgbClr val="FF0000"/>
                </a:solidFill>
              </a:rPr>
              <a:t>윈도창</a:t>
            </a:r>
            <a:r>
              <a:rPr lang="ko-KR" altLang="en-US" sz="1400" dirty="0">
                <a:solidFill>
                  <a:srgbClr val="FF0000"/>
                </a:solidFill>
              </a:rPr>
              <a:t> 화면에 출력</a:t>
            </a:r>
          </a:p>
        </p:txBody>
      </p:sp>
    </p:spTree>
    <p:extLst>
      <p:ext uri="{BB962C8B-B14F-4D97-AF65-F5344CB8AC3E}">
        <p14:creationId xmlns:p14="http://schemas.microsoft.com/office/powerpoint/2010/main" val="1694762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이 장에서 만들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2] </a:t>
            </a:r>
            <a:r>
              <a:rPr lang="ko-KR" altLang="en-US" dirty="0"/>
              <a:t>흑백 사진 출력</a:t>
            </a:r>
          </a:p>
        </p:txBody>
      </p:sp>
      <p:pic>
        <p:nvPicPr>
          <p:cNvPr id="1027" name="Picture 3" descr="C:\Users\KDY\Desktop\파이썬 3판\강의교안_파이썬\개정사항\그림(3판)\11장\p331 ori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530" y="1403775"/>
            <a:ext cx="4410490" cy="4915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581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04 </a:t>
            </a:r>
            <a:r>
              <a:rPr lang="ko-KR" altLang="en-US" dirty="0"/>
              <a:t>이진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dirty="0"/>
              <a:t>RAW </a:t>
            </a:r>
            <a:r>
              <a:rPr lang="ko-KR" altLang="en-US" dirty="0"/>
              <a:t>이미지 출력</a:t>
            </a:r>
            <a:endParaRPr lang="en-US" altLang="ko-KR" dirty="0"/>
          </a:p>
          <a:p>
            <a:pPr lvl="2"/>
            <a:r>
              <a:rPr lang="en-US" altLang="ko-KR" dirty="0"/>
              <a:t>Code11-11.py</a:t>
            </a:r>
            <a:r>
              <a:rPr lang="ko-KR" altLang="en-US" dirty="0"/>
              <a:t>의 </a:t>
            </a:r>
            <a:r>
              <a:rPr lang="en-US" altLang="ko-KR" dirty="0"/>
              <a:t>11</a:t>
            </a:r>
            <a:r>
              <a:rPr lang="ko-KR" altLang="en-US" dirty="0"/>
              <a:t>행에 다음 두 행을 추가로 코딩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paper </a:t>
            </a:r>
            <a:r>
              <a:rPr lang="ko-KR" altLang="en-US" dirty="0"/>
              <a:t>변수는 캔버스 위에 흰색 종이를 한 장 붙인 것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5" y="1493788"/>
            <a:ext cx="8100900" cy="755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8" y="2843938"/>
            <a:ext cx="4487145" cy="3450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98646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04 </a:t>
            </a:r>
            <a:r>
              <a:rPr lang="ko-KR" altLang="en-US" dirty="0"/>
              <a:t>이진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dirty="0"/>
              <a:t>RAW </a:t>
            </a:r>
            <a:r>
              <a:rPr lang="ko-KR" altLang="en-US" dirty="0"/>
              <a:t>사진 파일의 화면 출력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➊ 디스크에 저장된 </a:t>
            </a:r>
            <a:r>
              <a:rPr lang="en-US" altLang="ko-KR" dirty="0"/>
              <a:t>RAW </a:t>
            </a:r>
            <a:r>
              <a:rPr lang="ko-KR" altLang="en-US" dirty="0"/>
              <a:t>파일을  메모리</a:t>
            </a:r>
            <a:r>
              <a:rPr lang="en-US" altLang="ko-KR" dirty="0"/>
              <a:t>(</a:t>
            </a:r>
            <a:r>
              <a:rPr lang="en-US" altLang="ko-KR" dirty="0" err="1"/>
              <a:t>inImage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ko-KR" altLang="en-US" dirty="0" err="1"/>
              <a:t>불러임</a:t>
            </a:r>
            <a:endParaRPr lang="ko-KR" alt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1268763"/>
            <a:ext cx="8184986" cy="2655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6" y="4509120"/>
            <a:ext cx="7740860" cy="1775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600948" y="5094185"/>
            <a:ext cx="490554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tmpList</a:t>
            </a:r>
            <a:r>
              <a:rPr lang="ko-KR" altLang="en-US" sz="1400" dirty="0">
                <a:solidFill>
                  <a:srgbClr val="FF0000"/>
                </a:solidFill>
              </a:rPr>
              <a:t>를 비움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3~5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1</a:t>
            </a:r>
            <a:r>
              <a:rPr lang="ko-KR" altLang="en-US" sz="1400" dirty="0">
                <a:solidFill>
                  <a:srgbClr val="FF0000"/>
                </a:solidFill>
              </a:rPr>
              <a:t>바이트씩 </a:t>
            </a:r>
            <a:r>
              <a:rPr lang="en-US" altLang="ko-KR" sz="1400" dirty="0">
                <a:solidFill>
                  <a:srgbClr val="FF0000"/>
                </a:solidFill>
              </a:rPr>
              <a:t>256</a:t>
            </a:r>
            <a:r>
              <a:rPr lang="ko-KR" altLang="en-US" sz="1400" dirty="0">
                <a:solidFill>
                  <a:srgbClr val="FF0000"/>
                </a:solidFill>
              </a:rPr>
              <a:t>번 읽어 </a:t>
            </a:r>
            <a:r>
              <a:rPr lang="en-US" altLang="ko-KR" sz="1400" dirty="0" err="1">
                <a:solidFill>
                  <a:srgbClr val="FF0000"/>
                </a:solidFill>
              </a:rPr>
              <a:t>tmpList</a:t>
            </a:r>
            <a:r>
              <a:rPr lang="ko-KR" altLang="en-US" sz="1400" dirty="0">
                <a:solidFill>
                  <a:srgbClr val="FF0000"/>
                </a:solidFill>
              </a:rPr>
              <a:t>에 저장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inImage</a:t>
            </a:r>
            <a:r>
              <a:rPr lang="ko-KR" altLang="en-US" sz="1400" dirty="0">
                <a:solidFill>
                  <a:srgbClr val="FF0000"/>
                </a:solidFill>
              </a:rPr>
              <a:t>에 </a:t>
            </a:r>
            <a:r>
              <a:rPr lang="en-US" altLang="ko-KR" sz="1400" dirty="0">
                <a:solidFill>
                  <a:srgbClr val="FF0000"/>
                </a:solidFill>
              </a:rPr>
              <a:t>256 </a:t>
            </a:r>
            <a:r>
              <a:rPr lang="ko-KR" altLang="en-US" sz="1400" dirty="0">
                <a:solidFill>
                  <a:srgbClr val="FF0000"/>
                </a:solidFill>
              </a:rPr>
              <a:t>크기의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차 리스트를 </a:t>
            </a:r>
            <a:r>
              <a:rPr lang="en-US" altLang="ko-KR" sz="1400" dirty="0" err="1">
                <a:solidFill>
                  <a:srgbClr val="FF0000"/>
                </a:solidFill>
              </a:rPr>
              <a:t>inImage</a:t>
            </a:r>
            <a:r>
              <a:rPr lang="ko-KR" altLang="en-US" sz="1400" dirty="0">
                <a:solidFill>
                  <a:srgbClr val="FF0000"/>
                </a:solidFill>
              </a:rPr>
              <a:t>에 저장</a:t>
            </a:r>
          </a:p>
        </p:txBody>
      </p:sp>
    </p:spTree>
    <p:extLst>
      <p:ext uri="{BB962C8B-B14F-4D97-AF65-F5344CB8AC3E}">
        <p14:creationId xmlns:p14="http://schemas.microsoft.com/office/powerpoint/2010/main" val="40303942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04 </a:t>
            </a:r>
            <a:r>
              <a:rPr lang="ko-KR" altLang="en-US" dirty="0"/>
              <a:t>이진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2"/>
            <a:r>
              <a:rPr lang="ko-KR" altLang="en-US" dirty="0"/>
              <a:t>➋ 메모리</a:t>
            </a:r>
            <a:r>
              <a:rPr lang="en-US" altLang="ko-KR" dirty="0"/>
              <a:t>(</a:t>
            </a:r>
            <a:r>
              <a:rPr lang="en-US" altLang="ko-KR" dirty="0" err="1"/>
              <a:t>inImage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ko-KR" altLang="en-US" dirty="0" err="1"/>
              <a:t>윈도창에</a:t>
            </a:r>
            <a:r>
              <a:rPr lang="ko-KR" altLang="en-US" dirty="0"/>
              <a:t> 출력하는 기능은 </a:t>
            </a:r>
            <a:r>
              <a:rPr lang="en-US" altLang="ko-KR" dirty="0" err="1"/>
              <a:t>displayImage</a:t>
            </a:r>
            <a:r>
              <a:rPr lang="en-US" altLang="ko-KR" dirty="0"/>
              <a:t>() </a:t>
            </a:r>
            <a:r>
              <a:rPr lang="ko-KR" altLang="en-US" dirty="0"/>
              <a:t>함수에 구현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838" y="1133747"/>
            <a:ext cx="8092639" cy="166518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8400"/>
          <a:stretch/>
        </p:blipFill>
        <p:spPr>
          <a:xfrm>
            <a:off x="2270575" y="2663915"/>
            <a:ext cx="8085396" cy="10833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950" y="4074229"/>
            <a:ext cx="8532440" cy="122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720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04 </a:t>
            </a:r>
            <a:r>
              <a:rPr lang="ko-KR" altLang="en-US" dirty="0"/>
              <a:t>이진 파일 입출력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540" y="683698"/>
            <a:ext cx="7290810" cy="610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9122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04 </a:t>
            </a:r>
            <a:r>
              <a:rPr lang="ko-KR" altLang="en-US" dirty="0"/>
              <a:t>이진 파일 입출력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663" y="998730"/>
            <a:ext cx="8143059" cy="472073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835863" y="2348883"/>
            <a:ext cx="22541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29~32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관련 변수 준비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611469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04 </a:t>
            </a:r>
            <a:r>
              <a:rPr lang="ko-KR" altLang="en-US" dirty="0"/>
              <a:t>이진 파일 입출력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54159"/>
          <a:stretch/>
        </p:blipFill>
        <p:spPr>
          <a:xfrm>
            <a:off x="1893288" y="900861"/>
            <a:ext cx="8352420" cy="266257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735960" y="2393888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파일명 지정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43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loadImage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함수에 파일명 전달해 해당 파일을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 </a:t>
            </a:r>
            <a:r>
              <a:rPr lang="en-US" altLang="ko-KR" sz="1400" dirty="0" err="1">
                <a:solidFill>
                  <a:srgbClr val="FF0000"/>
                </a:solidFill>
              </a:rPr>
              <a:t>inImage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리스트에 불러들임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46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displayImage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함수에 </a:t>
            </a:r>
            <a:r>
              <a:rPr lang="en-US" altLang="ko-KR" sz="1400" dirty="0" err="1">
                <a:solidFill>
                  <a:srgbClr val="FF0000"/>
                </a:solidFill>
              </a:rPr>
              <a:t>inImage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리스트를 전달해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</a:t>
            </a:r>
            <a:r>
              <a:rPr lang="ko-KR" altLang="en-US" sz="1400" dirty="0" err="1">
                <a:solidFill>
                  <a:srgbClr val="FF0000"/>
                </a:solidFill>
              </a:rPr>
              <a:t>윈도창에</a:t>
            </a:r>
            <a:r>
              <a:rPr lang="ko-KR" altLang="en-US" sz="1400" dirty="0">
                <a:solidFill>
                  <a:srgbClr val="FF0000"/>
                </a:solidFill>
              </a:rPr>
              <a:t> 출력</a:t>
            </a:r>
          </a:p>
        </p:txBody>
      </p:sp>
      <p:pic>
        <p:nvPicPr>
          <p:cNvPr id="2050" name="Picture 2" descr="C:\Users\KDY\Desktop\파이썬 3판\강의교안_파이썬\개정사항\그림(3판)\11장\p355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545" y="3699032"/>
            <a:ext cx="2624778" cy="292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4592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</a:t>
            </a:r>
            <a:r>
              <a:rPr lang="ko-KR" altLang="en-US" dirty="0"/>
              <a:t>파일 입출력의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파일 및 디렉터리 다루기</a:t>
            </a:r>
            <a:endParaRPr lang="en-US" altLang="ko-KR" dirty="0"/>
          </a:p>
          <a:p>
            <a:pPr lvl="1"/>
            <a:r>
              <a:rPr lang="en-US" altLang="ko-KR" dirty="0" err="1"/>
              <a:t>shutil</a:t>
            </a:r>
            <a:r>
              <a:rPr lang="en-US" altLang="ko-KR" dirty="0"/>
              <a:t> </a:t>
            </a:r>
            <a:r>
              <a:rPr lang="ko-KR" altLang="en-US" dirty="0"/>
              <a:t>모듈과 </a:t>
            </a:r>
            <a:r>
              <a:rPr lang="en-US" altLang="ko-KR" dirty="0" err="1"/>
              <a:t>os</a:t>
            </a:r>
            <a:r>
              <a:rPr lang="en-US" altLang="ko-KR" dirty="0"/>
              <a:t> </a:t>
            </a:r>
            <a:r>
              <a:rPr lang="ko-KR" altLang="en-US" dirty="0"/>
              <a:t>모듈</a:t>
            </a:r>
            <a:r>
              <a:rPr lang="en-US" altLang="ko-KR" dirty="0"/>
              <a:t>, </a:t>
            </a:r>
            <a:r>
              <a:rPr lang="en-US" altLang="ko-KR" dirty="0" err="1"/>
              <a:t>os.path</a:t>
            </a:r>
            <a:r>
              <a:rPr lang="en-US" altLang="ko-KR" dirty="0"/>
              <a:t> </a:t>
            </a:r>
            <a:r>
              <a:rPr lang="ko-KR" altLang="en-US" dirty="0"/>
              <a:t>모듈 </a:t>
            </a:r>
            <a:r>
              <a:rPr lang="en-US" altLang="ko-KR" dirty="0"/>
              <a:t>: </a:t>
            </a:r>
            <a:r>
              <a:rPr lang="ko-KR" altLang="en-US" dirty="0"/>
              <a:t>파일</a:t>
            </a:r>
            <a:r>
              <a:rPr lang="en-US" altLang="ko-KR" dirty="0"/>
              <a:t>,</a:t>
            </a:r>
            <a:r>
              <a:rPr lang="ko-KR" altLang="en-US" dirty="0"/>
              <a:t> 디렉터리</a:t>
            </a:r>
            <a:r>
              <a:rPr lang="en-US" altLang="ko-KR" dirty="0"/>
              <a:t>(</a:t>
            </a:r>
            <a:r>
              <a:rPr lang="ko-KR" altLang="en-US" dirty="0"/>
              <a:t>폴더</a:t>
            </a:r>
            <a:r>
              <a:rPr lang="en-US" altLang="ko-KR" dirty="0"/>
              <a:t>)</a:t>
            </a:r>
            <a:r>
              <a:rPr lang="ko-KR" altLang="en-US" dirty="0"/>
              <a:t> 다룰 수 있는 다양한 함수 제공 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807" y="1583798"/>
            <a:ext cx="8145905" cy="294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81601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</a:t>
            </a:r>
            <a:r>
              <a:rPr lang="ko-KR" altLang="en-US" dirty="0"/>
              <a:t>파일 입출력의 심화 내용</a:t>
            </a:r>
          </a:p>
        </p:txBody>
      </p:sp>
      <p:pic>
        <p:nvPicPr>
          <p:cNvPr id="4301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547" y="953725"/>
            <a:ext cx="8245045" cy="2970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92041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</a:t>
            </a:r>
            <a:r>
              <a:rPr lang="ko-KR" altLang="en-US" dirty="0"/>
              <a:t>파일 입출력의 심화 내용</a:t>
            </a:r>
          </a:p>
        </p:txBody>
      </p:sp>
      <p:pic>
        <p:nvPicPr>
          <p:cNvPr id="4403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41" y="953726"/>
            <a:ext cx="8190910" cy="2953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44620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</a:t>
            </a:r>
            <a:r>
              <a:rPr lang="ko-KR" altLang="en-US" dirty="0"/>
              <a:t>파일 입출력의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파일 및 디렉터리 복사</a:t>
            </a:r>
            <a:endParaRPr lang="en-US" altLang="ko-KR" dirty="0"/>
          </a:p>
          <a:p>
            <a:pPr lvl="2"/>
            <a:r>
              <a:rPr lang="en-US" altLang="ko-KR" dirty="0" err="1"/>
              <a:t>shutil.copy</a:t>
            </a:r>
            <a:r>
              <a:rPr lang="en-US" altLang="ko-KR" dirty="0"/>
              <a:t>(</a:t>
            </a:r>
            <a:r>
              <a:rPr lang="ko-KR" altLang="en-US" dirty="0"/>
              <a:t>소스파일</a:t>
            </a:r>
            <a:r>
              <a:rPr lang="en-US" altLang="ko-KR" dirty="0"/>
              <a:t>, </a:t>
            </a:r>
            <a:r>
              <a:rPr lang="ko-KR" altLang="en-US" dirty="0"/>
              <a:t>타깃파일</a:t>
            </a:r>
            <a:r>
              <a:rPr lang="en-US" altLang="ko-KR" dirty="0"/>
              <a:t>) </a:t>
            </a:r>
            <a:r>
              <a:rPr lang="ko-KR" altLang="en-US" dirty="0"/>
              <a:t>함수 사용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복사할 때는 원본 파일이 있어야 하고</a:t>
            </a:r>
            <a:r>
              <a:rPr lang="en-US" altLang="ko-KR" dirty="0"/>
              <a:t>, </a:t>
            </a:r>
            <a:r>
              <a:rPr lang="ko-KR" altLang="en-US" dirty="0"/>
              <a:t>복사하려는 폴더</a:t>
            </a:r>
            <a:r>
              <a:rPr lang="en-US" altLang="ko-KR" dirty="0"/>
              <a:t>(C:\Temp)</a:t>
            </a:r>
            <a:r>
              <a:rPr lang="ko-KR" altLang="en-US" dirty="0"/>
              <a:t>도 있어야 함</a:t>
            </a:r>
            <a:endParaRPr lang="en-US" altLang="ko-KR" dirty="0"/>
          </a:p>
          <a:p>
            <a:pPr lvl="2"/>
            <a:r>
              <a:rPr lang="ko-KR" altLang="en-US" dirty="0"/>
              <a:t>디렉터리 통째로 복사 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8" y="1524000"/>
            <a:ext cx="8145905" cy="156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8" y="3879053"/>
            <a:ext cx="8145905" cy="444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1217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 파일 입출력의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파일 입출력의 개념</a:t>
            </a:r>
            <a:endParaRPr lang="en-US" altLang="ko-KR" dirty="0"/>
          </a:p>
          <a:p>
            <a:pPr lvl="1"/>
            <a:r>
              <a:rPr lang="ko-KR" altLang="en-US" dirty="0"/>
              <a:t>표준 입출력과 파일 입출력 함수</a:t>
            </a:r>
          </a:p>
          <a:p>
            <a:pPr lvl="1"/>
            <a:endParaRPr lang="ko-KR" altLang="en-US" dirty="0"/>
          </a:p>
          <a:p>
            <a:pPr marL="93662" indent="0">
              <a:buNone/>
            </a:pP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3" y="1628800"/>
            <a:ext cx="7652655" cy="3743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11431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</a:t>
            </a:r>
            <a:r>
              <a:rPr lang="ko-KR" altLang="en-US" dirty="0"/>
              <a:t>파일 입출력의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디렉터리의 생성 및 삭제 </a:t>
            </a:r>
            <a:endParaRPr lang="en-US" altLang="ko-KR" dirty="0"/>
          </a:p>
          <a:p>
            <a:pPr lvl="2"/>
            <a:r>
              <a:rPr lang="ko-KR" altLang="en-US" dirty="0"/>
              <a:t>디렉터리의 생성 </a:t>
            </a:r>
            <a:r>
              <a:rPr lang="en-US" altLang="ko-KR" dirty="0"/>
              <a:t>: </a:t>
            </a:r>
            <a:r>
              <a:rPr lang="en-US" altLang="ko-KR" dirty="0" err="1"/>
              <a:t>os.mkdir</a:t>
            </a:r>
            <a:r>
              <a:rPr lang="en-US" altLang="ko-KR" dirty="0"/>
              <a:t>(</a:t>
            </a:r>
            <a:r>
              <a:rPr lang="ko-KR" altLang="en-US" dirty="0" err="1"/>
              <a:t>폴더명</a:t>
            </a:r>
            <a:r>
              <a:rPr lang="en-US" altLang="ko-KR" dirty="0"/>
              <a:t>) </a:t>
            </a:r>
            <a:r>
              <a:rPr lang="ko-KR" altLang="en-US" dirty="0"/>
              <a:t>함수 사용</a:t>
            </a:r>
            <a:endParaRPr lang="en-US" altLang="ko-KR" dirty="0"/>
          </a:p>
          <a:p>
            <a:pPr lvl="2"/>
            <a:r>
              <a:rPr lang="ko-KR" altLang="en-US" dirty="0"/>
              <a:t>디렉터리의 삭제 </a:t>
            </a:r>
            <a:r>
              <a:rPr lang="en-US" altLang="ko-KR" dirty="0"/>
              <a:t>: </a:t>
            </a:r>
            <a:r>
              <a:rPr lang="en-US" altLang="ko-KR" dirty="0" err="1"/>
              <a:t>shutil.rmtree</a:t>
            </a:r>
            <a:r>
              <a:rPr lang="en-US" altLang="ko-KR" dirty="0"/>
              <a:t>(</a:t>
            </a:r>
            <a:r>
              <a:rPr lang="ko-KR" altLang="en-US" dirty="0"/>
              <a:t>폴더 명</a:t>
            </a:r>
            <a:r>
              <a:rPr lang="en-US" altLang="ko-KR" dirty="0"/>
              <a:t>) </a:t>
            </a:r>
            <a:r>
              <a:rPr lang="ko-KR" altLang="en-US" dirty="0"/>
              <a:t>함수 사용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 err="1"/>
              <a:t>os.mkdir</a:t>
            </a:r>
            <a:r>
              <a:rPr lang="en-US" altLang="ko-KR" dirty="0"/>
              <a:t>(</a:t>
            </a:r>
            <a:r>
              <a:rPr lang="ko-KR" altLang="en-US" dirty="0" err="1"/>
              <a:t>폴더명</a:t>
            </a:r>
            <a:r>
              <a:rPr lang="en-US" altLang="ko-KR" dirty="0"/>
              <a:t>)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미리 상위 폴더 만들어야 함</a:t>
            </a:r>
            <a:endParaRPr lang="en-US" altLang="ko-KR" dirty="0"/>
          </a:p>
          <a:p>
            <a:pPr lvl="2"/>
            <a:r>
              <a:rPr lang="en-US" altLang="ko-KR" dirty="0"/>
              <a:t>3</a:t>
            </a:r>
            <a:r>
              <a:rPr lang="ko-KR" altLang="en-US" dirty="0"/>
              <a:t>행을 먼저 실행하지 않고 </a:t>
            </a:r>
            <a:r>
              <a:rPr lang="en-US" altLang="ko-KR" dirty="0"/>
              <a:t>4</a:t>
            </a:r>
            <a:r>
              <a:rPr lang="ko-KR" altLang="en-US" dirty="0"/>
              <a:t>행을 실행하면 오류 발생</a:t>
            </a:r>
            <a:endParaRPr lang="en-US" altLang="ko-KR" dirty="0"/>
          </a:p>
          <a:p>
            <a:pPr lvl="2"/>
            <a:r>
              <a:rPr lang="en-US" altLang="ko-KR" dirty="0" err="1"/>
              <a:t>shutil.rmtree</a:t>
            </a:r>
            <a:r>
              <a:rPr lang="en-US" altLang="ko-KR" dirty="0"/>
              <a:t>(</a:t>
            </a:r>
            <a:r>
              <a:rPr lang="ko-KR" altLang="en-US" dirty="0" err="1"/>
              <a:t>폴더명</a:t>
            </a:r>
            <a:r>
              <a:rPr lang="en-US" altLang="ko-KR" dirty="0"/>
              <a:t>) </a:t>
            </a:r>
            <a:r>
              <a:rPr lang="ko-KR" altLang="en-US" dirty="0"/>
              <a:t>함수는 폴더 안의 모든 파일 삭제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2" y="1853825"/>
            <a:ext cx="8335399" cy="2430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28708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</a:t>
            </a:r>
            <a:r>
              <a:rPr lang="ko-KR" altLang="en-US" dirty="0"/>
              <a:t>파일 입출력의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디렉터리의 목록 모두 보기 </a:t>
            </a:r>
            <a:endParaRPr lang="en-US" altLang="ko-KR" dirty="0"/>
          </a:p>
          <a:p>
            <a:pPr lvl="2"/>
            <a:r>
              <a:rPr lang="en-US" altLang="ko-KR" dirty="0" err="1"/>
              <a:t>os.walk</a:t>
            </a:r>
            <a:r>
              <a:rPr lang="en-US" altLang="ko-KR" dirty="0"/>
              <a:t>(</a:t>
            </a:r>
            <a:r>
              <a:rPr lang="ko-KR" altLang="en-US" dirty="0"/>
              <a:t>폴더</a:t>
            </a:r>
            <a:r>
              <a:rPr lang="en-US" altLang="ko-KR" dirty="0"/>
              <a:t>) </a:t>
            </a:r>
            <a:r>
              <a:rPr lang="ko-KR" altLang="en-US" dirty="0"/>
              <a:t>함수 사용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573" y="1528919"/>
            <a:ext cx="7785865" cy="3594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600948" y="2187947"/>
            <a:ext cx="479702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os.walk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폴더</a:t>
            </a:r>
            <a:r>
              <a:rPr lang="en-US" altLang="ko-KR" sz="1400" dirty="0">
                <a:solidFill>
                  <a:srgbClr val="FF0000"/>
                </a:solidFill>
              </a:rPr>
              <a:t>) </a:t>
            </a:r>
            <a:r>
              <a:rPr lang="ko-KR" altLang="en-US" sz="1400" dirty="0">
                <a:solidFill>
                  <a:srgbClr val="FF0000"/>
                </a:solidFill>
              </a:rPr>
              <a:t>함수는 현재 </a:t>
            </a:r>
            <a:r>
              <a:rPr lang="ko-KR" altLang="en-US" sz="1400" dirty="0" err="1">
                <a:solidFill>
                  <a:srgbClr val="FF0000"/>
                </a:solidFill>
              </a:rPr>
              <a:t>폴더명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en-US" altLang="ko-KR" sz="1400" dirty="0" err="1">
                <a:solidFill>
                  <a:srgbClr val="FF0000"/>
                </a:solidFill>
              </a:rPr>
              <a:t>dirName</a:t>
            </a:r>
            <a:r>
              <a:rPr lang="en-US" altLang="ko-KR" sz="1400" dirty="0">
                <a:solidFill>
                  <a:srgbClr val="FF0000"/>
                </a:solidFill>
              </a:rPr>
              <a:t>), </a:t>
            </a:r>
            <a:r>
              <a:rPr lang="ko-KR" altLang="en-US" sz="1400" dirty="0">
                <a:solidFill>
                  <a:srgbClr val="FF0000"/>
                </a:solidFill>
              </a:rPr>
              <a:t>현재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</a:t>
            </a:r>
            <a:r>
              <a:rPr lang="ko-KR" altLang="en-US" sz="1400" dirty="0">
                <a:solidFill>
                  <a:srgbClr val="FF0000"/>
                </a:solidFill>
              </a:rPr>
              <a:t>폴더의 하위 디렉터리 목록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en-US" altLang="ko-KR" sz="1400" dirty="0" err="1">
                <a:solidFill>
                  <a:srgbClr val="FF0000"/>
                </a:solidFill>
              </a:rPr>
              <a:t>subDirList</a:t>
            </a:r>
            <a:r>
              <a:rPr lang="en-US" altLang="ko-KR" sz="1400" dirty="0">
                <a:solidFill>
                  <a:srgbClr val="FF0000"/>
                </a:solidFill>
              </a:rPr>
              <a:t>), </a:t>
            </a:r>
            <a:r>
              <a:rPr lang="ko-KR" altLang="en-US" sz="1400" dirty="0">
                <a:solidFill>
                  <a:srgbClr val="FF0000"/>
                </a:solidFill>
              </a:rPr>
              <a:t>파일명 목록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(</a:t>
            </a:r>
            <a:r>
              <a:rPr lang="en-US" altLang="ko-KR" sz="1400" dirty="0" err="1">
                <a:solidFill>
                  <a:srgbClr val="FF0000"/>
                </a:solidFill>
              </a:rPr>
              <a:t>fnames</a:t>
            </a:r>
            <a:r>
              <a:rPr lang="en-US" altLang="ko-KR" sz="1400" dirty="0">
                <a:solidFill>
                  <a:srgbClr val="FF0000"/>
                </a:solidFill>
              </a:rPr>
              <a:t>) 3</a:t>
            </a:r>
            <a:r>
              <a:rPr lang="ko-KR" altLang="en-US" sz="1400" dirty="0">
                <a:solidFill>
                  <a:srgbClr val="FF0000"/>
                </a:solidFill>
              </a:rPr>
              <a:t>개를 반환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3~4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fnames</a:t>
            </a:r>
            <a:r>
              <a:rPr lang="ko-KR" altLang="en-US" sz="1400" dirty="0">
                <a:solidFill>
                  <a:srgbClr val="FF0000"/>
                </a:solidFill>
              </a:rPr>
              <a:t>의 개수만큼 반복해서 폴더명과 파일명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 </a:t>
            </a:r>
            <a:r>
              <a:rPr lang="ko-KR" altLang="en-US" sz="1400" dirty="0">
                <a:solidFill>
                  <a:srgbClr val="FF0000"/>
                </a:solidFill>
              </a:rPr>
              <a:t> 묶어 출력</a:t>
            </a:r>
          </a:p>
        </p:txBody>
      </p:sp>
    </p:spTree>
    <p:extLst>
      <p:ext uri="{BB962C8B-B14F-4D97-AF65-F5344CB8AC3E}">
        <p14:creationId xmlns:p14="http://schemas.microsoft.com/office/powerpoint/2010/main" val="29418786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</a:t>
            </a:r>
            <a:r>
              <a:rPr lang="ko-KR" altLang="en-US" dirty="0"/>
              <a:t>파일 입출력의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파일 또는 폴더가 이미 존재하는지 확인 </a:t>
            </a:r>
            <a:endParaRPr lang="en-US" altLang="ko-KR" dirty="0"/>
          </a:p>
          <a:p>
            <a:pPr lvl="2"/>
            <a:r>
              <a:rPr lang="en-US" altLang="ko-KR" dirty="0" err="1"/>
              <a:t>os.path.exists</a:t>
            </a:r>
            <a:r>
              <a:rPr lang="en-US" altLang="ko-KR" dirty="0"/>
              <a:t>(</a:t>
            </a:r>
            <a:r>
              <a:rPr lang="ko-KR" altLang="en-US" dirty="0"/>
              <a:t>파일명 또는 </a:t>
            </a:r>
            <a:r>
              <a:rPr lang="ko-KR" altLang="en-US" dirty="0" err="1"/>
              <a:t>폴더명</a:t>
            </a:r>
            <a:r>
              <a:rPr lang="en-US" altLang="ko-KR" dirty="0"/>
              <a:t>)</a:t>
            </a:r>
            <a:r>
              <a:rPr lang="ko-KR" altLang="en-US" dirty="0"/>
              <a:t> 사용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5" y="1538793"/>
            <a:ext cx="8100900" cy="2127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5008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</a:t>
            </a:r>
            <a:r>
              <a:rPr lang="ko-KR" altLang="en-US" dirty="0"/>
              <a:t>파일 입출력의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파일 삭제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파일 크기 확인</a:t>
            </a:r>
            <a:r>
              <a:rPr lang="en-US" altLang="ko-KR" dirty="0"/>
              <a:t>(</a:t>
            </a:r>
            <a:r>
              <a:rPr lang="ko-KR" altLang="en-US" dirty="0"/>
              <a:t>바이트 단위로 출력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553" y="1204868"/>
            <a:ext cx="8055895" cy="1817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131" y="3609023"/>
            <a:ext cx="8051314" cy="1549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65522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</a:t>
            </a:r>
            <a:r>
              <a:rPr lang="ko-KR" altLang="en-US" dirty="0"/>
              <a:t>파일 입출력의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파일 압축과 압축 풀기</a:t>
            </a:r>
            <a:endParaRPr lang="en-US" altLang="ko-KR" dirty="0"/>
          </a:p>
          <a:p>
            <a:pPr lvl="2"/>
            <a:r>
              <a:rPr lang="ko-KR" altLang="en-US" dirty="0"/>
              <a:t>압축 기능은 </a:t>
            </a:r>
            <a:r>
              <a:rPr lang="en-US" altLang="ko-KR" dirty="0" err="1"/>
              <a:t>zipfile</a:t>
            </a:r>
            <a:r>
              <a:rPr lang="en-US" altLang="ko-KR" dirty="0"/>
              <a:t> </a:t>
            </a:r>
            <a:r>
              <a:rPr lang="ko-KR" altLang="en-US" dirty="0"/>
              <a:t>모듈에서 제공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580" y="1538790"/>
            <a:ext cx="7740860" cy="2010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330915" y="2393885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새로 압축될 파일을 쓰기</a:t>
            </a:r>
            <a:r>
              <a:rPr lang="en-US" altLang="ko-KR" sz="1400" dirty="0">
                <a:solidFill>
                  <a:srgbClr val="FF0000"/>
                </a:solidFill>
              </a:rPr>
              <a:t>(w)</a:t>
            </a:r>
            <a:r>
              <a:rPr lang="ko-KR" altLang="en-US" sz="1400" dirty="0">
                <a:solidFill>
                  <a:srgbClr val="FF0000"/>
                </a:solidFill>
              </a:rPr>
              <a:t>로 준비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압축 수행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압축 파일 닫기</a:t>
            </a:r>
          </a:p>
        </p:txBody>
      </p:sp>
    </p:spTree>
    <p:extLst>
      <p:ext uri="{BB962C8B-B14F-4D97-AF65-F5344CB8AC3E}">
        <p14:creationId xmlns:p14="http://schemas.microsoft.com/office/powerpoint/2010/main" val="13539974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</a:t>
            </a:r>
            <a:r>
              <a:rPr lang="ko-KR" altLang="en-US" dirty="0"/>
              <a:t>파일 입출력의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파일 압축과 압축 풀기</a:t>
            </a:r>
            <a:endParaRPr lang="en-US" altLang="ko-KR" dirty="0"/>
          </a:p>
          <a:p>
            <a:pPr lvl="2"/>
            <a:r>
              <a:rPr lang="ko-KR" altLang="en-US" dirty="0"/>
              <a:t>압축 기능은 </a:t>
            </a:r>
            <a:r>
              <a:rPr lang="en-US" altLang="ko-KR" dirty="0" err="1"/>
              <a:t>zipfile</a:t>
            </a:r>
            <a:r>
              <a:rPr lang="en-US" altLang="ko-KR" dirty="0"/>
              <a:t> </a:t>
            </a:r>
            <a:r>
              <a:rPr lang="ko-KR" altLang="en-US" dirty="0"/>
              <a:t>모듈에서 제공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압축 풀기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580" y="1538790"/>
            <a:ext cx="7740860" cy="2010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330915" y="2393885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새로 압축될 파일을 쓰기</a:t>
            </a:r>
            <a:r>
              <a:rPr lang="en-US" altLang="ko-KR" sz="1400" dirty="0">
                <a:solidFill>
                  <a:srgbClr val="FF0000"/>
                </a:solidFill>
              </a:rPr>
              <a:t>(w)</a:t>
            </a:r>
            <a:r>
              <a:rPr lang="ko-KR" altLang="en-US" sz="1400" dirty="0">
                <a:solidFill>
                  <a:srgbClr val="FF0000"/>
                </a:solidFill>
              </a:rPr>
              <a:t>로 준비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압축 수행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압축 파일 닫기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580" y="4284095"/>
            <a:ext cx="7740860" cy="1785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555940" y="468914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압축 풀 파일을 읽기</a:t>
            </a:r>
            <a:r>
              <a:rPr lang="en-US" altLang="ko-KR" sz="1400" dirty="0">
                <a:solidFill>
                  <a:srgbClr val="FF0000"/>
                </a:solidFill>
              </a:rPr>
              <a:t>(r)</a:t>
            </a:r>
            <a:r>
              <a:rPr lang="ko-KR" altLang="en-US" sz="1400" dirty="0">
                <a:solidFill>
                  <a:srgbClr val="FF0000"/>
                </a:solidFill>
              </a:rPr>
              <a:t>로 준비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해당 폴더에 압축 풀기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압축 파일 닫기</a:t>
            </a:r>
          </a:p>
        </p:txBody>
      </p:sp>
    </p:spTree>
    <p:extLst>
      <p:ext uri="{BB962C8B-B14F-4D97-AF65-F5344CB8AC3E}">
        <p14:creationId xmlns:p14="http://schemas.microsoft.com/office/powerpoint/2010/main" val="11573313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</a:t>
            </a:r>
            <a:r>
              <a:rPr lang="ko-KR" altLang="en-US" dirty="0"/>
              <a:t>파일 입출력의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예외 처리</a:t>
            </a:r>
            <a:endParaRPr lang="en-US" altLang="ko-KR" dirty="0"/>
          </a:p>
          <a:p>
            <a:pPr lvl="1"/>
            <a:r>
              <a:rPr lang="en-US" altLang="ko-KR" dirty="0"/>
              <a:t>try, except </a:t>
            </a:r>
            <a:r>
              <a:rPr lang="ko-KR" altLang="en-US" dirty="0"/>
              <a:t>문 </a:t>
            </a:r>
            <a:endParaRPr lang="en-US" altLang="ko-KR" dirty="0"/>
          </a:p>
          <a:p>
            <a:pPr lvl="1"/>
            <a:r>
              <a:rPr lang="ko-KR" altLang="en-US" dirty="0"/>
              <a:t>예외 처리</a:t>
            </a:r>
            <a:r>
              <a:rPr lang="en-US" altLang="ko-KR" dirty="0"/>
              <a:t>(Exception Handling) : </a:t>
            </a:r>
            <a:r>
              <a:rPr lang="ko-KR" altLang="en-US" dirty="0"/>
              <a:t>오류가 발생할 때 </a:t>
            </a:r>
            <a:r>
              <a:rPr lang="ko-KR" altLang="en-US" dirty="0" err="1"/>
              <a:t>파이썬이</a:t>
            </a:r>
            <a:r>
              <a:rPr lang="ko-KR" altLang="en-US" dirty="0"/>
              <a:t> 처리하지 않고 프로그래머가 작성 한 코드를 실행하는 방식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try </a:t>
            </a:r>
            <a:r>
              <a:rPr lang="ko-KR" altLang="en-US" dirty="0"/>
              <a:t>문</a:t>
            </a:r>
            <a:r>
              <a:rPr lang="en-US" altLang="ko-KR" dirty="0"/>
              <a:t>, except </a:t>
            </a:r>
            <a:r>
              <a:rPr lang="ko-KR" altLang="en-US" dirty="0"/>
              <a:t>문을 활용</a:t>
            </a:r>
            <a:r>
              <a:rPr lang="en-US" altLang="ko-KR" dirty="0"/>
              <a:t>, </a:t>
            </a:r>
            <a:r>
              <a:rPr lang="ko-KR" altLang="en-US" dirty="0"/>
              <a:t>이런 </a:t>
            </a:r>
            <a:r>
              <a:rPr lang="ko-KR" altLang="en-US" dirty="0" err="1"/>
              <a:t>파이썬의</a:t>
            </a:r>
            <a:r>
              <a:rPr lang="ko-KR" altLang="en-US" dirty="0"/>
              <a:t> 오류 대신 직접 오류 메시지를 작성 정상적으로 흐름을 이어가게 함</a:t>
            </a: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558" y="2258873"/>
            <a:ext cx="8235915" cy="156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558" y="4554128"/>
            <a:ext cx="8235915" cy="2159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70912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</a:t>
            </a:r>
            <a:r>
              <a:rPr lang="ko-KR" altLang="en-US" dirty="0"/>
              <a:t>파일 입출력의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문자열 중에서 ‘</a:t>
            </a:r>
            <a:r>
              <a:rPr lang="ko-KR" altLang="en-US" dirty="0" err="1"/>
              <a:t>파이썬</a:t>
            </a:r>
            <a:r>
              <a:rPr lang="ko-KR" altLang="en-US" dirty="0"/>
              <a:t>’ 글자의 위치를 모두 찾아서 출력하는 코드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ko-KR" altLang="en-US" dirty="0" err="1"/>
              <a:t>파이썬</a:t>
            </a:r>
            <a:r>
              <a:rPr lang="ko-KR" altLang="en-US" dirty="0"/>
              <a:t>’ 글자가 위치한 첨자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13</a:t>
            </a:r>
            <a:r>
              <a:rPr lang="ko-KR" altLang="en-US" dirty="0"/>
              <a:t>을 찾은 후에는 더 이상 없기 때문에 오류가 발생</a:t>
            </a: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556" y="1573795"/>
            <a:ext cx="8136994" cy="31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268" y="4734145"/>
            <a:ext cx="8100899" cy="1592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03128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</a:t>
            </a:r>
            <a:r>
              <a:rPr lang="ko-KR" altLang="en-US" dirty="0"/>
              <a:t>파일 입출력의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2"/>
            <a:r>
              <a:rPr lang="ko-KR" altLang="en-US" dirty="0"/>
              <a:t>예외 처리 추가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529" y="1088743"/>
            <a:ext cx="7830870" cy="3905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529" y="4994138"/>
            <a:ext cx="7830870" cy="701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870978" y="2483898"/>
            <a:ext cx="40054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7~9</a:t>
            </a:r>
            <a:r>
              <a:rPr lang="ko-KR" altLang="en-US" sz="1400" dirty="0">
                <a:solidFill>
                  <a:srgbClr val="FF0000"/>
                </a:solidFill>
              </a:rPr>
              <a:t>행 중에서 오류가 발생하면 </a:t>
            </a:r>
            <a:r>
              <a:rPr lang="en-US" altLang="ko-KR" sz="1400" dirty="0">
                <a:solidFill>
                  <a:srgbClr val="FF0000"/>
                </a:solidFill>
              </a:rPr>
              <a:t>11</a:t>
            </a:r>
            <a:r>
              <a:rPr lang="ko-KR" altLang="en-US" sz="1400" dirty="0">
                <a:solidFill>
                  <a:srgbClr val="FF0000"/>
                </a:solidFill>
              </a:rPr>
              <a:t>행 수행</a:t>
            </a:r>
          </a:p>
        </p:txBody>
      </p:sp>
    </p:spTree>
    <p:extLst>
      <p:ext uri="{BB962C8B-B14F-4D97-AF65-F5344CB8AC3E}">
        <p14:creationId xmlns:p14="http://schemas.microsoft.com/office/powerpoint/2010/main" val="32823843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</a:t>
            </a:r>
            <a:r>
              <a:rPr lang="ko-KR" altLang="en-US" dirty="0"/>
              <a:t>파일 입출력의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2"/>
            <a:r>
              <a:rPr lang="en-US" altLang="ko-KR" dirty="0"/>
              <a:t>except </a:t>
            </a:r>
            <a:r>
              <a:rPr lang="ko-KR" altLang="en-US" dirty="0"/>
              <a:t>문 뒤에 아무것도 명시하지 않으면 모든 종류의 오류 처리</a:t>
            </a:r>
            <a:endParaRPr lang="en-US" altLang="ko-KR" dirty="0"/>
          </a:p>
          <a:p>
            <a:pPr lvl="3"/>
            <a:r>
              <a:rPr lang="ko-KR" altLang="en-US" dirty="0"/>
              <a:t>필요하다면 오류의 종류에 따라서 다른 오류 처리도 가능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234" y="1493788"/>
            <a:ext cx="7888291" cy="1755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6645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 파일 입출력의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파일 입출력의 기본 과정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파일 열기 </a:t>
            </a:r>
          </a:p>
          <a:p>
            <a:pPr marL="93662" indent="0">
              <a:buNone/>
            </a:pP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40" y="1313765"/>
            <a:ext cx="6172200" cy="259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558" y="4644135"/>
            <a:ext cx="7996265" cy="762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67210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</a:t>
            </a:r>
            <a:r>
              <a:rPr lang="ko-KR" altLang="en-US" dirty="0"/>
              <a:t>파일 입출력의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2"/>
            <a:r>
              <a:rPr lang="ko-KR" altLang="en-US" dirty="0"/>
              <a:t>대표적인 예외종류</a:t>
            </a:r>
          </a:p>
        </p:txBody>
      </p:sp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590" y="1178750"/>
            <a:ext cx="6604000" cy="526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00552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</a:t>
            </a:r>
            <a:r>
              <a:rPr lang="ko-KR" altLang="en-US" dirty="0"/>
              <a:t>파일 입출력의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오류의 종류에 따라서 다른 처리를 진행하는 코드</a:t>
            </a: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555" y="1223755"/>
            <a:ext cx="8010890" cy="2797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857" y="4021127"/>
            <a:ext cx="8010890" cy="237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760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</a:t>
            </a:r>
            <a:r>
              <a:rPr lang="ko-KR" altLang="en-US" dirty="0"/>
              <a:t>파일 입출력의 심화 내용</a:t>
            </a:r>
          </a:p>
        </p:txBody>
      </p:sp>
      <p:pic>
        <p:nvPicPr>
          <p:cNvPr id="5734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538" y="1043735"/>
            <a:ext cx="8235915" cy="2980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07508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</a:t>
            </a:r>
            <a:r>
              <a:rPr lang="ko-KR" altLang="en-US" dirty="0"/>
              <a:t>파일 입출력의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dirty="0"/>
              <a:t>try, except, else, finally </a:t>
            </a:r>
            <a:r>
              <a:rPr lang="ko-KR" altLang="en-US" dirty="0"/>
              <a:t>문 </a:t>
            </a:r>
            <a:endParaRPr lang="en-US" altLang="ko-KR" dirty="0"/>
          </a:p>
          <a:p>
            <a:pPr lvl="2"/>
            <a:r>
              <a:rPr lang="en-US" altLang="ko-KR" dirty="0"/>
              <a:t>try </a:t>
            </a:r>
            <a:r>
              <a:rPr lang="ko-KR" altLang="en-US" dirty="0"/>
              <a:t>문에서 오류가 발생하면 </a:t>
            </a:r>
            <a:r>
              <a:rPr lang="en-US" altLang="ko-KR" dirty="0"/>
              <a:t>except </a:t>
            </a:r>
            <a:r>
              <a:rPr lang="ko-KR" altLang="en-US" dirty="0"/>
              <a:t>문이 실행</a:t>
            </a:r>
            <a:endParaRPr lang="en-US" altLang="ko-KR" dirty="0"/>
          </a:p>
          <a:p>
            <a:pPr lvl="2"/>
            <a:r>
              <a:rPr lang="ko-KR" altLang="en-US" dirty="0"/>
              <a:t>오류가 발생하지 않으면 </a:t>
            </a:r>
            <a:r>
              <a:rPr lang="en-US" altLang="ko-KR" dirty="0"/>
              <a:t>else </a:t>
            </a:r>
            <a:r>
              <a:rPr lang="ko-KR" altLang="en-US" dirty="0"/>
              <a:t>문이 실행</a:t>
            </a:r>
            <a:endParaRPr lang="en-US" altLang="ko-KR" dirty="0"/>
          </a:p>
          <a:p>
            <a:pPr lvl="2"/>
            <a:r>
              <a:rPr lang="en-US" altLang="ko-KR" dirty="0"/>
              <a:t>finally </a:t>
            </a:r>
            <a:r>
              <a:rPr lang="ko-KR" altLang="en-US" dirty="0"/>
              <a:t>문은 오류가 발생하든 그렇지 않든 무조건 실행</a:t>
            </a: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572" y="2123857"/>
            <a:ext cx="7947947" cy="4365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85422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</a:t>
            </a:r>
            <a:r>
              <a:rPr lang="ko-KR" altLang="en-US" dirty="0"/>
              <a:t>파일 입출력의 심화 내용</a:t>
            </a:r>
          </a:p>
        </p:txBody>
      </p:sp>
      <p:pic>
        <p:nvPicPr>
          <p:cNvPr id="5939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550" y="953728"/>
            <a:ext cx="7920880" cy="2586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51233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54971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 파일 입출력의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모드</a:t>
            </a:r>
            <a:r>
              <a:rPr lang="en-US" altLang="ko-KR" dirty="0"/>
              <a:t>( Mode) : open() </a:t>
            </a:r>
            <a:r>
              <a:rPr lang="ko-KR" altLang="en-US" dirty="0"/>
              <a:t>함수의 마지막 매개변수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570" y="1223755"/>
            <a:ext cx="61976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2957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 파일 입출력의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2"/>
            <a:r>
              <a:rPr lang="ko-KR" altLang="en-US" dirty="0"/>
              <a:t>모드</a:t>
            </a:r>
            <a:r>
              <a:rPr lang="en-US" altLang="ko-KR" dirty="0"/>
              <a:t>( Mode) : open() </a:t>
            </a:r>
            <a:r>
              <a:rPr lang="ko-KR" altLang="en-US" dirty="0"/>
              <a:t>함수의 마지막 매개변수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9366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파일 처리</a:t>
            </a:r>
            <a:endParaRPr lang="en-US" altLang="ko-KR" dirty="0"/>
          </a:p>
          <a:p>
            <a:pPr lvl="1"/>
            <a:r>
              <a:rPr lang="en-US" altLang="ko-KR" dirty="0"/>
              <a:t>3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파일 닫기</a:t>
            </a:r>
          </a:p>
          <a:p>
            <a:pPr lvl="2"/>
            <a:r>
              <a:rPr lang="en-US" altLang="ko-KR" dirty="0"/>
              <a:t>1</a:t>
            </a:r>
            <a:r>
              <a:rPr lang="ko-KR" altLang="en-US" dirty="0"/>
              <a:t>단계에서 </a:t>
            </a:r>
            <a:r>
              <a:rPr lang="en-US" altLang="ko-KR" dirty="0"/>
              <a:t>open() </a:t>
            </a:r>
            <a:r>
              <a:rPr lang="ko-KR" altLang="en-US" dirty="0"/>
              <a:t>함수로 연 </a:t>
            </a:r>
            <a:r>
              <a:rPr lang="ko-KR" altLang="en-US" dirty="0" err="1"/>
              <a:t>변수명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569" y="1223755"/>
            <a:ext cx="5805646" cy="3164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904" y="5512983"/>
            <a:ext cx="7830871" cy="502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969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파일을 이용한 입력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1439422"/>
            <a:ext cx="7920880" cy="2178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66163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1714</TotalTime>
  <Words>1877</Words>
  <Application>Microsoft Office PowerPoint</Application>
  <PresentationFormat>와이드스크린</PresentationFormat>
  <Paragraphs>334</Paragraphs>
  <Slides>65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2" baseType="lpstr">
      <vt:lpstr>HY견고딕</vt:lpstr>
      <vt:lpstr>HY견명조</vt:lpstr>
      <vt:lpstr>맑은 고딕</vt:lpstr>
      <vt:lpstr>Arial</vt:lpstr>
      <vt:lpstr>Verdana</vt:lpstr>
      <vt:lpstr>Wingdings</vt:lpstr>
      <vt:lpstr>1_Office 테마</vt:lpstr>
      <vt:lpstr>PowerPoint 프레젠테이션</vt:lpstr>
      <vt:lpstr>PowerPoint 프레젠테이션</vt:lpstr>
      <vt:lpstr>Section 01 이 장에서 만들 프로그램</vt:lpstr>
      <vt:lpstr>Section 01 이 장에서 만들 프로그램</vt:lpstr>
      <vt:lpstr>Section 02  파일 입출력의 기본</vt:lpstr>
      <vt:lpstr>Section 02  파일 입출력의 기본</vt:lpstr>
      <vt:lpstr>Section 02  파일 입출력의 기본</vt:lpstr>
      <vt:lpstr>Section 02  파일 입출력의 기본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04 이진 파일 입출력</vt:lpstr>
      <vt:lpstr>Section 04 이진 파일 입출력</vt:lpstr>
      <vt:lpstr>Section 04 이진 파일 입출력</vt:lpstr>
      <vt:lpstr>Section 04 이진 파일 입출력</vt:lpstr>
      <vt:lpstr>Section 04 이진 파일 입출력</vt:lpstr>
      <vt:lpstr>Section 04 이진 파일 입출력</vt:lpstr>
      <vt:lpstr>Section 04 이진 파일 입출력</vt:lpstr>
      <vt:lpstr>Section 04 이진 파일 입출력</vt:lpstr>
      <vt:lpstr>Section 04 이진 파일 입출력</vt:lpstr>
      <vt:lpstr>Section 05 파일 입출력의 심화 내용</vt:lpstr>
      <vt:lpstr>Section 05 파일 입출력의 심화 내용</vt:lpstr>
      <vt:lpstr>Section 05 파일 입출력의 심화 내용</vt:lpstr>
      <vt:lpstr>Section 05 파일 입출력의 심화 내용</vt:lpstr>
      <vt:lpstr>Section 05 파일 입출력의 심화 내용</vt:lpstr>
      <vt:lpstr>Section 05 파일 입출력의 심화 내용</vt:lpstr>
      <vt:lpstr>Section 05 파일 입출력의 심화 내용</vt:lpstr>
      <vt:lpstr>Section 05 파일 입출력의 심화 내용</vt:lpstr>
      <vt:lpstr>Section 05 파일 입출력의 심화 내용</vt:lpstr>
      <vt:lpstr>Section 05 파일 입출력의 심화 내용</vt:lpstr>
      <vt:lpstr>Section 05 파일 입출력의 심화 내용</vt:lpstr>
      <vt:lpstr>Section 05 파일 입출력의 심화 내용</vt:lpstr>
      <vt:lpstr>Section 05 파일 입출력의 심화 내용</vt:lpstr>
      <vt:lpstr>Section 05 파일 입출력의 심화 내용</vt:lpstr>
      <vt:lpstr>Section 05 파일 입출력의 심화 내용</vt:lpstr>
      <vt:lpstr>Section 05 파일 입출력의 심화 내용</vt:lpstr>
      <vt:lpstr>Section 05 파일 입출력의 심화 내용</vt:lpstr>
      <vt:lpstr>Section 05 파일 입출력의 심화 내용</vt:lpstr>
      <vt:lpstr>Section 05 파일 입출력의 심화 내용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ch00_교재소개&amp;강의계획표</dc:title>
  <dc:creator>한빛아카데미(주)</dc:creator>
  <cp:lastModifiedBy>Kim Sungmu</cp:lastModifiedBy>
  <cp:revision>278</cp:revision>
  <dcterms:created xsi:type="dcterms:W3CDTF">2012-07-23T02:34:37Z</dcterms:created>
  <dcterms:modified xsi:type="dcterms:W3CDTF">2022-01-28T02:53:55Z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1NCUCeAsLTdgs0g0NVq39g0UxrcrxPknXzBwH4Bd9mpo</vt:lpwstr>
  </property>
  <property fmtid="{D5CDD505-2E9C-101B-9397-08002B2CF9AE}" pid="4" name="Google.Documents.RevisionId">
    <vt:lpwstr>16204708356322461875</vt:lpwstr>
  </property>
  <property fmtid="{D5CDD505-2E9C-101B-9397-08002B2CF9AE}" pid="5" name="Google.Documents.PreviousRevisionId">
    <vt:lpwstr>06215226093729447614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